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8" r:id="rId1"/>
  </p:sldMasterIdLst>
  <p:sldIdLst>
    <p:sldId id="256" r:id="rId2"/>
    <p:sldId id="259" r:id="rId3"/>
    <p:sldId id="263" r:id="rId4"/>
    <p:sldId id="262" r:id="rId5"/>
    <p:sldId id="260" r:id="rId6"/>
    <p:sldId id="264" r:id="rId7"/>
    <p:sldId id="270" r:id="rId8"/>
    <p:sldId id="265" r:id="rId9"/>
    <p:sldId id="266" r:id="rId10"/>
    <p:sldId id="267" r:id="rId11"/>
    <p:sldId id="268" r:id="rId12"/>
    <p:sldId id="269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5E9A-C2C7-40C4-B261-D089D2E4599D}" type="datetimeFigureOut">
              <a:rPr lang="ru-RU" smtClean="0"/>
              <a:t>10.08.2021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85A81A7-1D18-4335-95DA-DD8E63037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992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5E9A-C2C7-40C4-B261-D089D2E4599D}" type="datetimeFigureOut">
              <a:rPr lang="ru-RU" smtClean="0"/>
              <a:t>10.08.2021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85A81A7-1D18-4335-95DA-DD8E63037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080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5E9A-C2C7-40C4-B261-D089D2E4599D}" type="datetimeFigureOut">
              <a:rPr lang="ru-RU" smtClean="0"/>
              <a:t>10.08.2021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85A81A7-1D18-4335-95DA-DD8E630375E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2146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5E9A-C2C7-40C4-B261-D089D2E4599D}" type="datetimeFigureOut">
              <a:rPr lang="ru-RU" smtClean="0"/>
              <a:t>10.08.2021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85A81A7-1D18-4335-95DA-DD8E63037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321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5E9A-C2C7-40C4-B261-D089D2E4599D}" type="datetimeFigureOut">
              <a:rPr lang="ru-RU" smtClean="0"/>
              <a:t>10.08.2021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85A81A7-1D18-4335-95DA-DD8E630375E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6909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5E9A-C2C7-40C4-B261-D089D2E4599D}" type="datetimeFigureOut">
              <a:rPr lang="ru-RU" smtClean="0"/>
              <a:t>10.08.2021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85A81A7-1D18-4335-95DA-DD8E63037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118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5E9A-C2C7-40C4-B261-D089D2E4599D}" type="datetimeFigureOut">
              <a:rPr lang="ru-RU" smtClean="0"/>
              <a:t>10.08.2021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A81A7-1D18-4335-95DA-DD8E63037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131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5E9A-C2C7-40C4-B261-D089D2E4599D}" type="datetimeFigureOut">
              <a:rPr lang="ru-RU" smtClean="0"/>
              <a:t>10.08.2021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A81A7-1D18-4335-95DA-DD8E63037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699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5E9A-C2C7-40C4-B261-D089D2E4599D}" type="datetimeFigureOut">
              <a:rPr lang="ru-RU" smtClean="0"/>
              <a:t>10.08.2021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A81A7-1D18-4335-95DA-DD8E63037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914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5E9A-C2C7-40C4-B261-D089D2E4599D}" type="datetimeFigureOut">
              <a:rPr lang="ru-RU" smtClean="0"/>
              <a:t>10.08.2021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85A81A7-1D18-4335-95DA-DD8E63037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195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5E9A-C2C7-40C4-B261-D089D2E4599D}" type="datetimeFigureOut">
              <a:rPr lang="ru-RU" smtClean="0"/>
              <a:t>10.08.2021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85A81A7-1D18-4335-95DA-DD8E63037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231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5E9A-C2C7-40C4-B261-D089D2E4599D}" type="datetimeFigureOut">
              <a:rPr lang="ru-RU" smtClean="0"/>
              <a:t>10.08.2021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85A81A7-1D18-4335-95DA-DD8E63037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885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5E9A-C2C7-40C4-B261-D089D2E4599D}" type="datetimeFigureOut">
              <a:rPr lang="ru-RU" smtClean="0"/>
              <a:t>10.08.2021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A81A7-1D18-4335-95DA-DD8E63037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909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5E9A-C2C7-40C4-B261-D089D2E4599D}" type="datetimeFigureOut">
              <a:rPr lang="ru-RU" smtClean="0"/>
              <a:t>10.08.2021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A81A7-1D18-4335-95DA-DD8E63037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904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5E9A-C2C7-40C4-B261-D089D2E4599D}" type="datetimeFigureOut">
              <a:rPr lang="ru-RU" smtClean="0"/>
              <a:t>10.08.2021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A81A7-1D18-4335-95DA-DD8E63037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314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5E9A-C2C7-40C4-B261-D089D2E4599D}" type="datetimeFigureOut">
              <a:rPr lang="ru-RU" smtClean="0"/>
              <a:t>10.08.2021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85A81A7-1D18-4335-95DA-DD8E63037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270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25E9A-C2C7-40C4-B261-D089D2E4599D}" type="datetimeFigureOut">
              <a:rPr lang="ru-RU" smtClean="0"/>
              <a:t>10.08.2021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85A81A7-1D18-4335-95DA-DD8E63037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207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40" r:id="rId2"/>
    <p:sldLayoutId id="2147484141" r:id="rId3"/>
    <p:sldLayoutId id="2147484142" r:id="rId4"/>
    <p:sldLayoutId id="2147484143" r:id="rId5"/>
    <p:sldLayoutId id="2147484144" r:id="rId6"/>
    <p:sldLayoutId id="2147484145" r:id="rId7"/>
    <p:sldLayoutId id="2147484146" r:id="rId8"/>
    <p:sldLayoutId id="2147484147" r:id="rId9"/>
    <p:sldLayoutId id="2147484148" r:id="rId10"/>
    <p:sldLayoutId id="2147484149" r:id="rId11"/>
    <p:sldLayoutId id="2147484150" r:id="rId12"/>
    <p:sldLayoutId id="2147484151" r:id="rId13"/>
    <p:sldLayoutId id="2147484152" r:id="rId14"/>
    <p:sldLayoutId id="2147484153" r:id="rId15"/>
    <p:sldLayoutId id="214748415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1288" y="1151906"/>
            <a:ext cx="9252857" cy="3840494"/>
          </a:xfrm>
        </p:spPr>
        <p:txBody>
          <a:bodyPr>
            <a:noAutofit/>
          </a:bodyPr>
          <a:lstStyle/>
          <a:p>
            <a:pPr algn="ctr"/>
            <a:r>
              <a:rPr lang="ru-RU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 </a:t>
            </a:r>
            <a:br>
              <a:rPr lang="ru-RU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ПРАВИЛАМ </a:t>
            </a:r>
            <a:r>
              <a:rPr lang="ru-RU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ДОРОЖНОГО </a:t>
            </a:r>
            <a:r>
              <a:rPr lang="ru-RU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</a:t>
            </a:r>
            <a:br>
              <a:rPr lang="ru-RU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solidFill>
                  <a:schemeClr val="tx1"/>
                </a:solidFill>
              </a:rPr>
              <a:t/>
            </a:r>
            <a:br>
              <a:rPr lang="ru-RU" sz="4800" dirty="0" smtClean="0">
                <a:solidFill>
                  <a:schemeClr val="tx1"/>
                </a:solidFill>
              </a:rPr>
            </a:br>
            <a:endParaRPr lang="ru-RU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89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5383" y="724395"/>
            <a:ext cx="10554574" cy="211418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Учите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замечать машину. Иногда ребенок не замечает машину или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мотоцикл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издалека.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Научите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всматриваться вдаль, быстро замечать машину.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-11677" r="17926"/>
          <a:stretch/>
        </p:blipFill>
        <p:spPr>
          <a:xfrm>
            <a:off x="2327564" y="2208436"/>
            <a:ext cx="7160820" cy="435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2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8602" y="686412"/>
            <a:ext cx="10554574" cy="1850949"/>
          </a:xfrm>
        </p:spPr>
        <p:txBody>
          <a:bodyPr>
            <a:normAutofit/>
          </a:bodyPr>
          <a:lstStyle/>
          <a:p>
            <a:r>
              <a:rPr lang="ru-RU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 </a:t>
            </a:r>
            <a:r>
              <a:rPr lang="ru-RU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оценивать скорость и направление будущего </a:t>
            </a:r>
            <a:r>
              <a:rPr 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машины</a:t>
            </a:r>
            <a:r>
              <a:rPr lang="ru-RU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9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Научите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определять, какая машина едет прямо и какая готовится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    повороту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3221" r="8872"/>
          <a:stretch/>
        </p:blipFill>
        <p:spPr>
          <a:xfrm>
            <a:off x="2996735" y="2537361"/>
            <a:ext cx="6669779" cy="385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08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8718" y="403761"/>
            <a:ext cx="10554574" cy="1921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Твердо </a:t>
            </a:r>
            <a:r>
              <a:rPr lang="ru-RU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усвойте сами и научите ребенка, что входить в любой вид транспорта и выходить из </a:t>
            </a:r>
            <a:r>
              <a:rPr 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него </a:t>
            </a:r>
            <a:r>
              <a:rPr lang="ru-RU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только тогда, когда он стоит. </a:t>
            </a:r>
            <a:endParaRPr lang="ru-RU" sz="19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ребенку, почему нельзя прыгать 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215"/>
          <a:stretch/>
        </p:blipFill>
        <p:spPr>
          <a:xfrm>
            <a:off x="1294410" y="1555668"/>
            <a:ext cx="9410143" cy="488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54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9213" y="3611403"/>
            <a:ext cx="8915400" cy="8226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3865" y="1430416"/>
            <a:ext cx="588818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8. </a:t>
            </a:r>
            <a:r>
              <a:rPr lang="ru-RU" b="1" dirty="0" smtClean="0">
                <a:solidFill>
                  <a:srgbClr val="FF0000"/>
                </a:solidFill>
              </a:rPr>
              <a:t>Всегда </a:t>
            </a:r>
            <a:r>
              <a:rPr lang="ru-RU" b="1" dirty="0">
                <a:solidFill>
                  <a:srgbClr val="FF0000"/>
                </a:solidFill>
              </a:rPr>
              <a:t>пристегивайтесь ремнями безопасности и объясняйте ребенку, зачем это нужно делать. </a:t>
            </a:r>
            <a:r>
              <a:rPr lang="ru-RU" b="1" dirty="0"/>
              <a:t>Если это правило автоматически выполняется вами, то оно будет способствовать формированию у ребенка привычки пристегиваться ремнем безопасности. Ремень безопасности для ребенка должен иметь адаптер по его росту (чтобы ремень не был на уровне шеи</a:t>
            </a:r>
            <a:r>
              <a:rPr lang="ru-RU" b="1" dirty="0" smtClean="0"/>
              <a:t>).</a:t>
            </a:r>
          </a:p>
          <a:p>
            <a:pPr algn="just"/>
            <a:endParaRPr lang="ru-RU" b="1" dirty="0"/>
          </a:p>
          <a:p>
            <a:pPr algn="just"/>
            <a:r>
              <a:rPr lang="ru-RU" b="1" dirty="0">
                <a:solidFill>
                  <a:srgbClr val="FF0000"/>
                </a:solidFill>
              </a:rPr>
              <a:t>Дети до 12 лет должны сидеть в специальном детском удерживающем устройстве (кресле) </a:t>
            </a:r>
            <a:r>
              <a:rPr lang="ru-RU" b="1" dirty="0"/>
              <a:t>или занимать самые безопасные места в автомобиле: середину и правую часть заднего сиденья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7331" y="1081039"/>
            <a:ext cx="4899747" cy="494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26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8712" y="2222288"/>
            <a:ext cx="10554574" cy="30840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Отнеситесь ответственно к нашим советам. Ведь от </a:t>
            </a:r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вашей </a:t>
            </a:r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поведения на улице, в общественном транспорте, от </a:t>
            </a:r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вашего </a:t>
            </a:r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уважения правил дорожного движения зависит жизнь и здоровье </a:t>
            </a:r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2558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174" y="738133"/>
            <a:ext cx="9580111" cy="686906"/>
          </a:xfrm>
        </p:spPr>
        <p:txBody>
          <a:bodyPr>
            <a:noAutofit/>
          </a:bodyPr>
          <a:lstStyle/>
          <a:p>
            <a:pPr algn="ctr"/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родители! </a:t>
            </a:r>
            <a:b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251" y="2650692"/>
            <a:ext cx="5902036" cy="3636511"/>
          </a:xfrm>
        </p:spPr>
        <p:txBody>
          <a:bodyPr>
            <a:normAutofit/>
          </a:bodyPr>
          <a:lstStyle/>
          <a:p>
            <a:pPr algn="just"/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целях профилактики детского дорожного транспортного травматизма и обеспечения у детей формирования навыков и знаний по соблюдению Правил дорожного движения, просим Вас ознакомиться с данными памятками и поговорить об этом с Вашими детьми!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2151929"/>
            <a:ext cx="5595939" cy="426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95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64728" y="1401288"/>
            <a:ext cx="6468094" cy="493023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Специальными исследованиями установлено, что дети иначе, чем взрослые,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переходят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дорогу. </a:t>
            </a: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 начинают наблюдение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проезжей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частью, только подойдя к краю дороги или уже находясь на ней.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мозг ребенка не успевает «переварить» информацию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правильную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команду к действию. Кроме того, дети младшего возраста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переносят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реальный мир свои представления из микромира игрушек,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компьютерных игр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Например, убеждение в том, что реальные транспортные средства могут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действительности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останавливаться на месте так же мгновенно, как и игрушечные.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135" y="1270661"/>
            <a:ext cx="4714503" cy="451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26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2346978"/>
            <a:ext cx="6428510" cy="36365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FF0000"/>
                </a:solidFill>
              </a:rPr>
              <a:t>Внимание детей избирательно и концентрируется не на предметах, </a:t>
            </a:r>
            <a:r>
              <a:rPr lang="ru-RU" b="1" dirty="0" smtClean="0">
                <a:solidFill>
                  <a:srgbClr val="FF0000"/>
                </a:solidFill>
              </a:rPr>
              <a:t>представляющих </a:t>
            </a:r>
            <a:r>
              <a:rPr lang="ru-RU" b="1" dirty="0">
                <a:solidFill>
                  <a:srgbClr val="FF0000"/>
                </a:solidFill>
              </a:rPr>
              <a:t>опасность, а на тех, которые в данный момент интересуют его </a:t>
            </a:r>
            <a:r>
              <a:rPr lang="ru-RU" b="1" dirty="0" smtClean="0">
                <a:solidFill>
                  <a:srgbClr val="FF0000"/>
                </a:solidFill>
              </a:rPr>
              <a:t>больше всего</a:t>
            </a:r>
            <a:r>
              <a:rPr lang="ru-RU" dirty="0"/>
              <a:t>, да и время восприятия звукового сигнала у детей гораздо больше, чем </a:t>
            </a:r>
            <a:r>
              <a:rPr lang="ru-RU" dirty="0" smtClean="0"/>
              <a:t>у взрослых</a:t>
            </a:r>
            <a:r>
              <a:rPr lang="ru-RU" dirty="0"/>
              <a:t>. </a:t>
            </a:r>
            <a:r>
              <a:rPr lang="ru-RU" dirty="0" smtClean="0"/>
              <a:t>Оценка же </a:t>
            </a:r>
            <a:r>
              <a:rPr lang="ru-RU" dirty="0"/>
              <a:t>движущихся транспортных средств подвержена влиянию контрастов. </a:t>
            </a:r>
            <a:r>
              <a:rPr lang="ru-RU" b="1" dirty="0" smtClean="0">
                <a:solidFill>
                  <a:srgbClr val="FF0000"/>
                </a:solidFill>
              </a:rPr>
              <a:t>Чем больше </a:t>
            </a:r>
            <a:r>
              <a:rPr lang="ru-RU" b="1" dirty="0">
                <a:solidFill>
                  <a:srgbClr val="FF0000"/>
                </a:solidFill>
              </a:rPr>
              <a:t>размер транспортного средства, значительнее его отличие по цвету и </a:t>
            </a:r>
            <a:r>
              <a:rPr lang="ru-RU" b="1" dirty="0" smtClean="0">
                <a:solidFill>
                  <a:srgbClr val="FF0000"/>
                </a:solidFill>
              </a:rPr>
              <a:t>звуку </a:t>
            </a:r>
            <a:r>
              <a:rPr lang="ru-RU" b="1" dirty="0">
                <a:solidFill>
                  <a:srgbClr val="FF0000"/>
                </a:solidFill>
              </a:rPr>
              <a:t>от окружающей обстановки, тем быстрее дети представляют его движение, </a:t>
            </a:r>
            <a:r>
              <a:rPr lang="ru-RU" b="1" dirty="0" smtClean="0">
                <a:solidFill>
                  <a:srgbClr val="FF0000"/>
                </a:solidFill>
              </a:rPr>
              <a:t>а значит</a:t>
            </a:r>
            <a:r>
              <a:rPr lang="ru-RU" b="1" dirty="0">
                <a:solidFill>
                  <a:srgbClr val="FF0000"/>
                </a:solidFill>
              </a:rPr>
              <a:t>, и реагируют по-разному.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8836" y="1211283"/>
            <a:ext cx="4987636" cy="495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5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270" y="795647"/>
            <a:ext cx="10654440" cy="807522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чем следует помнить взрослым участникам движения:</a:t>
            </a:r>
            <a:b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0047" y="1959430"/>
            <a:ext cx="9512135" cy="403761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6 лет ребенок видит на уровне 105 см от земли, в 10 лет эта цифра достигает 130 см.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 практически постоянно требуется смотреть вверх, чтобы увидеть дорожные знаки и светофоры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ребенок видит сам, он предполагает, что его тоже видят.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очень часто из-за маленького роста его могут просто не заметить или заметить слишком поздно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примерно </a:t>
            </a:r>
            <a:r>
              <a:rPr lang="ru-RU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11 лет дети не способны анализировать действия на основании абстрактной гипотезы.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внимание они сосредотачивают на том, что действительно происходит, а не на том, что может произойти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ребенок, который ходит по одному маршруту, становится менее внимательным.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он готов переоценить опасность, затем постепенно начинает недооценивать ее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улице, если ребенок пугается приближающейся опасности, он чаще всего поступает неадекватно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импульсивно старается убежать либо останется на месте, не обращая внимания на ситуацию.</a:t>
            </a:r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234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095" y="359842"/>
            <a:ext cx="9679814" cy="118872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Как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детей соблюдать ПДД: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86" y="2208433"/>
            <a:ext cx="6203562" cy="3907359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детей не только соблюдать правила дорожного движения, но и с самого раннего возраста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их наблюдать и ориентироваться.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учитывать, что основной способ формирования навыков поведения – наблюдение, подражание взрослым и, прежде всего родителям. Многие родители, не понимая этого, личным примером обучают детей неправильному поведению.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327" y="1593273"/>
            <a:ext cx="5334000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44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8613" y="510639"/>
            <a:ext cx="10554574" cy="1961786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Переходите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проезжую часть только на зеленый сигнал светофора. 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Объясняйте        ребенку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    переходить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дорогу на зеленый мигающий сигнал нельзя. Он горит всего три секунды, можно попасть в ДТП.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551" y="1828801"/>
            <a:ext cx="8456988" cy="454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0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9304" y="535992"/>
            <a:ext cx="10554574" cy="294545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Находясь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ребенком на проезжей части дороги, не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спешите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переходить дорогу. 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Иначе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научите спешить там, где надо наблюдать и обеспечить безопасность.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930" y="2006930"/>
            <a:ext cx="8051264" cy="4338287"/>
          </a:xfrm>
          <a:prstGeom prst="rect">
            <a:avLst/>
          </a:prstGeom>
        </p:spPr>
      </p:pic>
      <p:sp>
        <p:nvSpPr>
          <p:cNvPr id="5" name="Знак запрета 4"/>
          <p:cNvSpPr/>
          <p:nvPr/>
        </p:nvSpPr>
        <p:spPr>
          <a:xfrm>
            <a:off x="8167328" y="4557981"/>
            <a:ext cx="2092037" cy="1787236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91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1839" y="435052"/>
            <a:ext cx="10554574" cy="25990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посылайте ребенка переходить или перебегать дорогу впереди вас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этим Вы обучаете его идти через дорогу, не глядя по сторонам.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Маленького ребенка надо крепко держать за руку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быть готовым удержать при попытке вырваться – это типичная причина несчастных случаев.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429" y="1995055"/>
            <a:ext cx="7959682" cy="450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2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279</TotalTime>
  <Words>735</Words>
  <Application>Microsoft Office PowerPoint</Application>
  <PresentationFormat>Широкоэкранный</PresentationFormat>
  <Paragraphs>29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Century Gothic</vt:lpstr>
      <vt:lpstr>Times New Roman</vt:lpstr>
      <vt:lpstr>Wingdings 3</vt:lpstr>
      <vt:lpstr>Легкий дым</vt:lpstr>
      <vt:lpstr>ПАМЯТКА  ПО ПРАВИЛАМ  ДОРОЖНОГО ДВИЖЕНИЯ  </vt:lpstr>
      <vt:lpstr>Уважаемые родители!  </vt:lpstr>
      <vt:lpstr>Презентация PowerPoint</vt:lpstr>
      <vt:lpstr>Презентация PowerPoint</vt:lpstr>
      <vt:lpstr>О чем следует помнить взрослым участникам движения: </vt:lpstr>
      <vt:lpstr>         Как научить детей соблюдать ПДД: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ПАМЯТКА  ПО ПРАВИЛАМ ДОРОЖНОГО ДВИЖЕНИЯ «ВНИМАНИЕ, ДЕТИ!» </dc:title>
  <dc:creator>Пользователь</dc:creator>
  <cp:lastModifiedBy>user</cp:lastModifiedBy>
  <cp:revision>17</cp:revision>
  <dcterms:created xsi:type="dcterms:W3CDTF">2021-08-04T06:19:40Z</dcterms:created>
  <dcterms:modified xsi:type="dcterms:W3CDTF">2021-08-10T10:23:27Z</dcterms:modified>
</cp:coreProperties>
</file>