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5" r:id="rId5"/>
    <p:sldId id="260" r:id="rId6"/>
    <p:sldId id="270" r:id="rId7"/>
    <p:sldId id="268" r:id="rId8"/>
    <p:sldId id="267" r:id="rId9"/>
    <p:sldId id="271" r:id="rId10"/>
    <p:sldId id="272" r:id="rId11"/>
    <p:sldId id="263" r:id="rId12"/>
    <p:sldId id="276" r:id="rId13"/>
    <p:sldId id="277" r:id="rId14"/>
    <p:sldId id="278" r:id="rId15"/>
    <p:sldId id="279" r:id="rId16"/>
    <p:sldId id="281" r:id="rId17"/>
    <p:sldId id="282" r:id="rId18"/>
    <p:sldId id="283" r:id="rId19"/>
    <p:sldId id="284" r:id="rId20"/>
    <p:sldId id="285" r:id="rId21"/>
    <p:sldId id="286" r:id="rId22"/>
    <p:sldId id="287" r:id="rId23"/>
    <p:sldId id="288" r:id="rId24"/>
    <p:sldId id="264"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274" r:id="rId38"/>
    <p:sldId id="261" r:id="rId39"/>
    <p:sldId id="296"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FFFF"/>
    <a:srgbClr val="FF0066"/>
    <a:srgbClr val="80F02C"/>
    <a:srgbClr val="F43EDE"/>
    <a:srgbClr val="20C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1"/>
  <c:style val="2"/>
  <c:chart>
    <c:title>
      <c:tx>
        <c:rich>
          <a:bodyPr/>
          <a:lstStyle/>
          <a:p>
            <a:pPr>
              <a:defRPr sz="3200">
                <a:solidFill>
                  <a:schemeClr val="tx2">
                    <a:lumMod val="50000"/>
                  </a:schemeClr>
                </a:solidFill>
              </a:defRPr>
            </a:pPr>
            <a:r>
              <a:rPr lang="en-US" sz="3200" baseline="0" dirty="0" smtClean="0">
                <a:solidFill>
                  <a:schemeClr val="tx2">
                    <a:lumMod val="50000"/>
                  </a:schemeClr>
                </a:solidFill>
                <a:latin typeface="Times New Roman" pitchFamily="18" charset="0"/>
                <a:cs typeface="Times New Roman" pitchFamily="18" charset="0"/>
              </a:rPr>
              <a:t> </a:t>
            </a:r>
            <a:r>
              <a:rPr lang="ru-RU" sz="3200" dirty="0" err="1">
                <a:solidFill>
                  <a:schemeClr val="tx2">
                    <a:lumMod val="50000"/>
                  </a:schemeClr>
                </a:solidFill>
                <a:latin typeface="Times New Roman" pitchFamily="18" charset="0"/>
                <a:cs typeface="Times New Roman" pitchFamily="18" charset="0"/>
              </a:rPr>
              <a:t>Кибермошенничество</a:t>
            </a:r>
            <a:endParaRPr lang="ru-RU" sz="3200" dirty="0">
              <a:solidFill>
                <a:schemeClr val="tx2">
                  <a:lumMod val="50000"/>
                </a:schemeClr>
              </a:solidFill>
              <a:latin typeface="Times New Roman" pitchFamily="18" charset="0"/>
              <a:cs typeface="Times New Roman" pitchFamily="18" charset="0"/>
            </a:endParaRPr>
          </a:p>
        </c:rich>
      </c:tx>
      <c:layout>
        <c:manualLayout>
          <c:xMode val="edge"/>
          <c:yMode val="edge"/>
          <c:x val="0.19859951286430202"/>
          <c:y val="1.8654128564120458E-3"/>
        </c:manualLayout>
      </c:layout>
      <c:overlay val="1"/>
    </c:title>
    <c:autoTitleDeleted val="0"/>
    <c:plotArea>
      <c:layout>
        <c:manualLayout>
          <c:layoutTarget val="inner"/>
          <c:xMode val="edge"/>
          <c:yMode val="edge"/>
          <c:x val="6.5602172513228335E-2"/>
          <c:y val="0.13869480592198188"/>
          <c:w val="0.55578725744124102"/>
          <c:h val="0.8487912825061994"/>
        </c:manualLayout>
      </c:layout>
      <c:doughnutChart>
        <c:varyColors val="1"/>
        <c:ser>
          <c:idx val="0"/>
          <c:order val="0"/>
          <c:tx>
            <c:strRef>
              <c:f>Лист1!$B$1</c:f>
              <c:strCache>
                <c:ptCount val="1"/>
                <c:pt idx="0">
                  <c:v>Столбец1</c:v>
                </c:pt>
              </c:strCache>
            </c:strRef>
          </c:tx>
          <c:explosion val="9"/>
          <c:cat>
            <c:strRef>
              <c:f>Лист1!$A$2:$A$13</c:f>
              <c:strCache>
                <c:ptCount val="12"/>
                <c:pt idx="0">
                  <c:v>фишинг</c:v>
                </c:pt>
                <c:pt idx="1">
                  <c:v>вишинг, смишинг</c:v>
                </c:pt>
                <c:pt idx="2">
                  <c:v>фарминг</c:v>
                </c:pt>
                <c:pt idx="3">
                  <c:v>нигерийские письма</c:v>
                </c:pt>
                <c:pt idx="4">
                  <c:v>интернет-аукцион</c:v>
                </c:pt>
                <c:pt idx="5">
                  <c:v>электронная торговля</c:v>
                </c:pt>
                <c:pt idx="6">
                  <c:v>скандинавский аукцион</c:v>
                </c:pt>
                <c:pt idx="7">
                  <c:v>семь кошельков</c:v>
                </c:pt>
                <c:pt idx="8">
                  <c:v>с помощью платежной системы</c:v>
                </c:pt>
                <c:pt idx="9">
                  <c:v>кликфрод, кликджекинг</c:v>
                </c:pt>
                <c:pt idx="10">
                  <c:v>РАММ-счета</c:v>
                </c:pt>
                <c:pt idx="11">
                  <c:v>ХАЙП</c:v>
                </c:pt>
              </c:strCache>
            </c:strRef>
          </c:cat>
          <c:val>
            <c:numRef>
              <c:f>Лист1!$B$2:$B$13</c:f>
              <c:numCache>
                <c:formatCode>General</c:formatCode>
                <c:ptCount val="12"/>
                <c:pt idx="0">
                  <c:v>1</c:v>
                </c:pt>
                <c:pt idx="1">
                  <c:v>1</c:v>
                </c:pt>
                <c:pt idx="2">
                  <c:v>1</c:v>
                </c:pt>
                <c:pt idx="3">
                  <c:v>1</c:v>
                </c:pt>
                <c:pt idx="4">
                  <c:v>1</c:v>
                </c:pt>
                <c:pt idx="5">
                  <c:v>1</c:v>
                </c:pt>
                <c:pt idx="6">
                  <c:v>1</c:v>
                </c:pt>
                <c:pt idx="7">
                  <c:v>1</c:v>
                </c:pt>
                <c:pt idx="8">
                  <c:v>1</c:v>
                </c:pt>
                <c:pt idx="11">
                  <c:v>1</c:v>
                </c:pt>
              </c:numCache>
            </c:numRef>
          </c:val>
          <c:extLst>
            <c:ext xmlns:c16="http://schemas.microsoft.com/office/drawing/2014/chart" uri="{C3380CC4-5D6E-409C-BE32-E72D297353CC}">
              <c16:uniqueId val="{00000000-BEFE-42A8-A8C4-1FEC9A70638F}"/>
            </c:ext>
          </c:extLst>
        </c:ser>
        <c:dLbls>
          <c:showLegendKey val="0"/>
          <c:showVal val="0"/>
          <c:showCatName val="0"/>
          <c:showSerName val="0"/>
          <c:showPercent val="0"/>
          <c:showBubbleSize val="0"/>
          <c:showLeaderLines val="1"/>
        </c:dLbls>
        <c:firstSliceAng val="0"/>
        <c:holeSize val="50"/>
      </c:doughnutChart>
      <c:spPr>
        <a:noFill/>
        <a:ln w="25400">
          <a:noFill/>
        </a:ln>
      </c:spPr>
    </c:plotArea>
    <c:legend>
      <c:legendPos val="r"/>
      <c:layout>
        <c:manualLayout>
          <c:xMode val="edge"/>
          <c:yMode val="edge"/>
          <c:x val="0.62421377978106829"/>
          <c:y val="5.6565260658320411E-2"/>
          <c:w val="0.37436401728305402"/>
          <c:h val="0.94179456948046492"/>
        </c:manualLayout>
      </c:layout>
      <c:overlay val="1"/>
      <c:txPr>
        <a:bodyPr/>
        <a:lstStyle/>
        <a:p>
          <a:pPr>
            <a:defRPr sz="1800">
              <a:latin typeface="Times New Roman" pitchFamily="18" charset="0"/>
              <a:cs typeface="Times New Roman" pitchFamily="18" charset="0"/>
            </a:defRPr>
          </a:pPr>
          <a:endParaRPr lang="ru-RU"/>
        </a:p>
      </c:txPr>
    </c:legend>
    <c:plotVisOnly val="1"/>
    <c:dispBlanksAs val="zero"/>
    <c:showDLblsOverMax val="1"/>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1087;&#1077;&#1088;&#1089;&#1086;&#1085;&#1072;&#1083;&#1100;&#1085;&#1099;&#1077;&#1076;&#1072;&#1085;&#1085;&#1099;&#1077;.&#1076;&#1077;&#1090;&#1080;/" TargetMode="External"/><Relationship Id="rId2" Type="http://schemas.openxmlformats.org/officeDocument/2006/relationships/hyperlink" Target="https://pd.rkn.gov.ru/multimedia/video114.htm"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ÑÐ¾Ð½ Ð´Ð»Ñ Ð¿ÑÐµÐ·ÐµÐ½ÑÐ°ÑÐ¸Ð¸ Ð¿Ð¾ Ð¸Ð½ÑÐ¾ÑÐ¼Ð°ÑÐ¸ÐºÐµ"/>
          <p:cNvPicPr>
            <a:picLocks noChangeAspect="1" noChangeArrowheads="1"/>
          </p:cNvPicPr>
          <p:nvPr/>
        </p:nvPicPr>
        <p:blipFill>
          <a:blip r:embed="rId2"/>
          <a:srcRect/>
          <a:stretch>
            <a:fillRect/>
          </a:stretch>
        </p:blipFill>
        <p:spPr bwMode="auto">
          <a:xfrm>
            <a:off x="0" y="0"/>
            <a:ext cx="10929982" cy="6858000"/>
          </a:xfrm>
          <a:prstGeom prst="rect">
            <a:avLst/>
          </a:prstGeom>
          <a:noFill/>
        </p:spPr>
      </p:pic>
      <p:sp>
        <p:nvSpPr>
          <p:cNvPr id="2" name="Заголовок 1"/>
          <p:cNvSpPr>
            <a:spLocks noGrp="1"/>
          </p:cNvSpPr>
          <p:nvPr>
            <p:ph type="ctrTitle" idx="4294967295"/>
          </p:nvPr>
        </p:nvSpPr>
        <p:spPr>
          <a:xfrm>
            <a:off x="0" y="2428875"/>
            <a:ext cx="7772400" cy="1470025"/>
          </a:xfrm>
        </p:spPr>
        <p:txBody>
          <a:bodyPr>
            <a:normAutofit fontScale="90000"/>
          </a:bodyPr>
          <a:lstStyle/>
          <a:p>
            <a:r>
              <a:rPr lang="ru-RU" b="1" dirty="0" smtClean="0">
                <a:solidFill>
                  <a:schemeClr val="bg1"/>
                </a:solidFill>
              </a:rPr>
              <a:t/>
            </a:r>
            <a:br>
              <a:rPr lang="ru-RU" b="1" dirty="0" smtClean="0">
                <a:solidFill>
                  <a:schemeClr val="bg1"/>
                </a:solidFill>
              </a:rPr>
            </a:br>
            <a:r>
              <a:rPr lang="ru-RU" sz="6700" dirty="0" smtClean="0">
                <a:solidFill>
                  <a:schemeClr val="bg1"/>
                </a:solidFill>
              </a:rPr>
              <a:t>«Безопасность в информационном</a:t>
            </a:r>
            <a:br>
              <a:rPr lang="ru-RU" sz="6700" dirty="0" smtClean="0">
                <a:solidFill>
                  <a:schemeClr val="bg1"/>
                </a:solidFill>
              </a:rPr>
            </a:br>
            <a:r>
              <a:rPr lang="ru-RU" sz="6700" dirty="0" smtClean="0">
                <a:solidFill>
                  <a:schemeClr val="bg1"/>
                </a:solidFill>
              </a:rPr>
              <a:t> обществе»</a:t>
            </a:r>
            <a:r>
              <a:rPr lang="ru-RU" b="1" dirty="0" smtClean="0"/>
              <a:t/>
            </a:r>
            <a:br>
              <a:rPr lang="ru-RU" b="1" dirty="0" smtClean="0"/>
            </a:br>
            <a:endParaRPr lang="ru-RU"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ownloads\959a541e61bcc0171845b413d1dbad37.jpg"/>
          <p:cNvPicPr/>
          <p:nvPr/>
        </p:nvPicPr>
        <p:blipFill>
          <a:blip r:embed="rId2"/>
          <a:srcRect/>
          <a:stretch>
            <a:fillRect/>
          </a:stretch>
        </p:blipFill>
        <p:spPr bwMode="auto">
          <a:xfrm>
            <a:off x="0" y="0"/>
            <a:ext cx="1428728" cy="6858000"/>
          </a:xfrm>
          <a:prstGeom prst="rect">
            <a:avLst/>
          </a:prstGeom>
          <a:noFill/>
          <a:ln w="9525">
            <a:noFill/>
            <a:miter lim="800000"/>
            <a:headEnd/>
            <a:tailEnd/>
          </a:ln>
        </p:spPr>
      </p:pic>
      <p:pic>
        <p:nvPicPr>
          <p:cNvPr id="5" name="Рисунок 4" descr="ÐÐ¾ÑÐ¾Ð¶ÐµÐµ Ð¸Ð·Ð¾Ð±ÑÐ°Ð¶ÐµÐ½Ð¸Ðµ"/>
          <p:cNvPicPr/>
          <p:nvPr/>
        </p:nvPicPr>
        <p:blipFill>
          <a:blip r:embed="rId3" cstate="print"/>
          <a:srcRect/>
          <a:stretch>
            <a:fillRect/>
          </a:stretch>
        </p:blipFill>
        <p:spPr bwMode="auto">
          <a:xfrm>
            <a:off x="785786" y="285728"/>
            <a:ext cx="1066800" cy="1066800"/>
          </a:xfrm>
          <a:prstGeom prst="rect">
            <a:avLst/>
          </a:prstGeom>
          <a:noFill/>
          <a:ln w="9525">
            <a:noFill/>
            <a:miter lim="800000"/>
            <a:headEnd/>
            <a:tailEnd/>
          </a:ln>
        </p:spPr>
      </p:pic>
      <p:sp>
        <p:nvSpPr>
          <p:cNvPr id="2050" name="AutoShape 2" descr="https://apf.mail.ru/cgi-bin/readmsg?id=15373802890000000215;0;1&amp;af_preview=1&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s://apf.mail.ru/cgi-bin/readmsg?id=15373802890000000215;0;1&amp;af_preview=1&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усеченные верхние углы 7"/>
          <p:cNvSpPr/>
          <p:nvPr/>
        </p:nvSpPr>
        <p:spPr>
          <a:xfrm>
            <a:off x="653778" y="1591435"/>
            <a:ext cx="3744416" cy="857256"/>
          </a:xfrm>
          <a:prstGeom prst="snip2Same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800" dirty="0" smtClean="0">
                <a:solidFill>
                  <a:schemeClr val="tx2">
                    <a:lumMod val="50000"/>
                  </a:schemeClr>
                </a:solidFill>
                <a:latin typeface="Times New Roman" pitchFamily="18" charset="0"/>
                <a:cs typeface="Times New Roman" pitchFamily="18" charset="0"/>
              </a:rPr>
              <a:t> </a:t>
            </a:r>
            <a:r>
              <a:rPr lang="ru-RU" sz="2800" dirty="0">
                <a:solidFill>
                  <a:schemeClr val="tx2">
                    <a:lumMod val="50000"/>
                  </a:schemeClr>
                </a:solidFill>
                <a:latin typeface="Times New Roman" pitchFamily="18" charset="0"/>
                <a:cs typeface="Times New Roman" pitchFamily="18" charset="0"/>
              </a:rPr>
              <a:t>Мошенничество </a:t>
            </a:r>
            <a:r>
              <a:rPr lang="en-US" sz="2800" dirty="0">
                <a:solidFill>
                  <a:schemeClr val="tx2">
                    <a:lumMod val="50000"/>
                  </a:schemeClr>
                </a:solidFill>
                <a:latin typeface="Times New Roman" pitchFamily="18" charset="0"/>
                <a:cs typeface="Times New Roman" pitchFamily="18" charset="0"/>
              </a:rPr>
              <a:t/>
            </a:r>
            <a:br>
              <a:rPr lang="en-US" sz="2800" dirty="0">
                <a:solidFill>
                  <a:schemeClr val="tx2">
                    <a:lumMod val="50000"/>
                  </a:schemeClr>
                </a:solidFill>
                <a:latin typeface="Times New Roman" pitchFamily="18" charset="0"/>
                <a:cs typeface="Times New Roman" pitchFamily="18" charset="0"/>
              </a:rPr>
            </a:br>
            <a:r>
              <a:rPr lang="ru-RU" sz="2800" dirty="0">
                <a:solidFill>
                  <a:schemeClr val="tx2">
                    <a:lumMod val="50000"/>
                  </a:schemeClr>
                </a:solidFill>
                <a:latin typeface="Times New Roman" pitchFamily="18" charset="0"/>
                <a:cs typeface="Times New Roman" pitchFamily="18" charset="0"/>
              </a:rPr>
              <a:t>в социальных сетях</a:t>
            </a:r>
          </a:p>
        </p:txBody>
      </p:sp>
      <p:sp>
        <p:nvSpPr>
          <p:cNvPr id="10" name="Прямоугольник: усеченные верхние углы 8"/>
          <p:cNvSpPr/>
          <p:nvPr/>
        </p:nvSpPr>
        <p:spPr>
          <a:xfrm>
            <a:off x="5072066" y="214290"/>
            <a:ext cx="3593650" cy="1143008"/>
          </a:xfrm>
          <a:prstGeom prst="snip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a:latin typeface="Times New Roman" pitchFamily="18" charset="0"/>
                <a:cs typeface="Times New Roman" pitchFamily="18" charset="0"/>
              </a:rPr>
              <a:t>Способы минимизации рисков</a:t>
            </a:r>
          </a:p>
        </p:txBody>
      </p:sp>
      <p:sp>
        <p:nvSpPr>
          <p:cNvPr id="11" name="Скругленный прямоугольник 22"/>
          <p:cNvSpPr/>
          <p:nvPr/>
        </p:nvSpPr>
        <p:spPr>
          <a:xfrm>
            <a:off x="4929190" y="1500174"/>
            <a:ext cx="3929090" cy="5357826"/>
          </a:xfrm>
          <a:prstGeom prst="roundRect">
            <a:avLst>
              <a:gd name="adj" fmla="val 2847"/>
            </a:avLst>
          </a:prstGeom>
          <a:solidFill>
            <a:schemeClr val="accent3">
              <a:lumMod val="60000"/>
              <a:lumOff val="4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285750" indent="-285750">
              <a:spcBef>
                <a:spcPts val="600"/>
              </a:spcBef>
              <a:spcAft>
                <a:spcPts val="600"/>
              </a:spcAft>
              <a:buFont typeface="Arial" panose="020B0604020202020204" pitchFamily="34" charset="0"/>
              <a:buChar char="•"/>
            </a:pPr>
            <a:r>
              <a:rPr lang="ru-RU" sz="2000" dirty="0" smtClean="0">
                <a:solidFill>
                  <a:schemeClr val="tx2">
                    <a:lumMod val="50000"/>
                  </a:schemeClr>
                </a:solidFill>
                <a:latin typeface="Times New Roman" panose="02020603050405020304" pitchFamily="18" charset="0"/>
                <a:cs typeface="Times New Roman" panose="02020603050405020304" pitchFamily="18" charset="0"/>
              </a:rPr>
              <a:t>проявлять должную осмотрительность при выкладывании в сеть личных данных</a:t>
            </a:r>
            <a:endParaRPr lang="ru-RU" sz="2000" dirty="0">
              <a:solidFill>
                <a:schemeClr val="tx2">
                  <a:lumMod val="50000"/>
                </a:schemeClr>
              </a:solidFill>
              <a:latin typeface="Times New Roman" panose="02020603050405020304" pitchFamily="18"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ru-RU" sz="2000" dirty="0" smtClean="0">
                <a:solidFill>
                  <a:schemeClr val="tx2">
                    <a:lumMod val="50000"/>
                  </a:schemeClr>
                </a:solidFill>
                <a:latin typeface="Times New Roman" panose="02020603050405020304" pitchFamily="18" charset="0"/>
                <a:cs typeface="Times New Roman" panose="02020603050405020304" pitchFamily="18" charset="0"/>
              </a:rPr>
              <a:t>проявлять осторожность</a:t>
            </a:r>
          </a:p>
          <a:p>
            <a:pPr marL="285750" indent="-285750">
              <a:spcBef>
                <a:spcPts val="600"/>
              </a:spcBef>
              <a:spcAft>
                <a:spcPts val="600"/>
              </a:spcAft>
              <a:buFont typeface="Arial" panose="020B0604020202020204" pitchFamily="34" charset="0"/>
              <a:buChar char="•"/>
            </a:pPr>
            <a:r>
              <a:rPr lang="ru-RU" sz="2000" dirty="0" smtClean="0">
                <a:solidFill>
                  <a:schemeClr val="tx2">
                    <a:lumMod val="50000"/>
                  </a:schemeClr>
                </a:solidFill>
                <a:latin typeface="Times New Roman" panose="02020603050405020304" pitchFamily="18" charset="0"/>
                <a:cs typeface="Times New Roman" panose="02020603050405020304" pitchFamily="18" charset="0"/>
              </a:rPr>
              <a:t>ограничить </a:t>
            </a:r>
            <a:r>
              <a:rPr lang="ru-RU" sz="2000" dirty="0">
                <a:solidFill>
                  <a:schemeClr val="tx2">
                    <a:lumMod val="50000"/>
                  </a:schemeClr>
                </a:solidFill>
                <a:latin typeface="Times New Roman" panose="02020603050405020304" pitchFamily="18" charset="0"/>
                <a:cs typeface="Times New Roman" panose="02020603050405020304" pitchFamily="18" charset="0"/>
              </a:rPr>
              <a:t>доступ </a:t>
            </a:r>
            <a:r>
              <a:rPr lang="ru-RU" sz="2000" dirty="0" smtClean="0">
                <a:solidFill>
                  <a:schemeClr val="tx2">
                    <a:lumMod val="50000"/>
                  </a:schemeClr>
                </a:solidFill>
                <a:latin typeface="Times New Roman" panose="02020603050405020304" pitchFamily="18" charset="0"/>
                <a:cs typeface="Times New Roman" panose="02020603050405020304" pitchFamily="18" charset="0"/>
              </a:rPr>
              <a:t>незнакомых людей к информации, потенциально интересной для мошенников</a:t>
            </a:r>
          </a:p>
          <a:p>
            <a:pPr marL="285750" indent="-285750">
              <a:spcBef>
                <a:spcPts val="200"/>
              </a:spcBef>
              <a:spcAft>
                <a:spcPts val="200"/>
              </a:spcAft>
              <a:buFont typeface="Arial" panose="020B0604020202020204" pitchFamily="34" charset="0"/>
              <a:buChar char="•"/>
            </a:pPr>
            <a:r>
              <a:rPr lang="ru-RU" sz="2000" dirty="0" smtClean="0">
                <a:solidFill>
                  <a:schemeClr val="tx2">
                    <a:lumMod val="50000"/>
                  </a:schemeClr>
                </a:solidFill>
                <a:latin typeface="Times New Roman" panose="02020603050405020304" pitchFamily="18" charset="0"/>
                <a:cs typeface="Times New Roman" panose="02020603050405020304" pitchFamily="18" charset="0"/>
              </a:rPr>
              <a:t>использовать метод многофакторной аутентификации</a:t>
            </a:r>
          </a:p>
          <a:p>
            <a:pPr marL="285750" indent="-285750">
              <a:spcBef>
                <a:spcPts val="200"/>
              </a:spcBef>
              <a:spcAft>
                <a:spcPts val="200"/>
              </a:spcAft>
              <a:buFont typeface="Arial" panose="020B0604020202020204" pitchFamily="34" charset="0"/>
              <a:buChar char="•"/>
            </a:pPr>
            <a:r>
              <a:rPr lang="ru-RU" sz="2000" dirty="0" smtClean="0">
                <a:solidFill>
                  <a:schemeClr val="tx2">
                    <a:lumMod val="50000"/>
                  </a:schemeClr>
                </a:solidFill>
                <a:latin typeface="Times New Roman" panose="02020603050405020304" pitchFamily="18" charset="0"/>
                <a:cs typeface="Times New Roman" panose="02020603050405020304" pitchFamily="18" charset="0"/>
              </a:rPr>
              <a:t>использовать разные инструменты для разных видов расчетов</a:t>
            </a:r>
          </a:p>
          <a:p>
            <a:pPr marL="285750" indent="-285750">
              <a:spcBef>
                <a:spcPts val="600"/>
              </a:spcBef>
              <a:spcAft>
                <a:spcPts val="600"/>
              </a:spcAft>
              <a:buFont typeface="Arial" panose="020B0604020202020204" pitchFamily="34" charset="0"/>
              <a:buChar char="•"/>
            </a:pPr>
            <a:endParaRPr lang="ru-RU" sz="2400" dirty="0">
              <a:solidFill>
                <a:srgbClr val="FFFF00"/>
              </a:solidFill>
              <a:latin typeface="Times New Roman" panose="02020603050405020304" pitchFamily="18"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endParaRPr lang="ru-RU" sz="2400" dirty="0">
              <a:solidFill>
                <a:srgbClr val="FFFF00"/>
              </a:solidFill>
              <a:latin typeface="Times New Roman" panose="02020603050405020304" pitchFamily="18" charset="0"/>
              <a:cs typeface="Times New Roman" panose="02020603050405020304" pitchFamily="18" charset="0"/>
            </a:endParaRPr>
          </a:p>
        </p:txBody>
      </p:sp>
      <p:sp>
        <p:nvSpPr>
          <p:cNvPr id="12" name="Скругленный прямоугольник 22"/>
          <p:cNvSpPr/>
          <p:nvPr/>
        </p:nvSpPr>
        <p:spPr>
          <a:xfrm>
            <a:off x="611560" y="3140969"/>
            <a:ext cx="3744416" cy="7200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indent="-342900" algn="ctr"/>
            <a:r>
              <a:rPr lang="ru-RU" sz="2400" dirty="0">
                <a:latin typeface="Times New Roman" pitchFamily="18" charset="0"/>
                <a:cs typeface="Times New Roman" pitchFamily="18" charset="0"/>
              </a:rPr>
              <a:t>Сетевые домушники</a:t>
            </a:r>
          </a:p>
        </p:txBody>
      </p:sp>
      <p:sp>
        <p:nvSpPr>
          <p:cNvPr id="13" name="Скругленный прямоугольник 22"/>
          <p:cNvSpPr/>
          <p:nvPr/>
        </p:nvSpPr>
        <p:spPr>
          <a:xfrm>
            <a:off x="611560" y="4099956"/>
            <a:ext cx="3744416" cy="7200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indent="-342900" algn="ctr"/>
            <a:r>
              <a:rPr lang="ru-RU" sz="2400" dirty="0">
                <a:latin typeface="Times New Roman" pitchFamily="18" charset="0"/>
                <a:cs typeface="Times New Roman" pitchFamily="18" charset="0"/>
              </a:rPr>
              <a:t>Интернет-угонщики</a:t>
            </a:r>
          </a:p>
        </p:txBody>
      </p:sp>
      <p:sp>
        <p:nvSpPr>
          <p:cNvPr id="14" name="Скругленный прямоугольник 22"/>
          <p:cNvSpPr/>
          <p:nvPr/>
        </p:nvSpPr>
        <p:spPr>
          <a:xfrm>
            <a:off x="621452" y="5058943"/>
            <a:ext cx="3734524" cy="7200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a:latin typeface="Times New Roman" pitchFamily="18" charset="0"/>
                <a:cs typeface="Times New Roman" pitchFamily="18" charset="0"/>
              </a:rPr>
              <a:t>Сетевые грабители</a:t>
            </a:r>
          </a:p>
        </p:txBody>
      </p:sp>
      <p:sp>
        <p:nvSpPr>
          <p:cNvPr id="15" name="Стрелка вниз 14"/>
          <p:cNvSpPr/>
          <p:nvPr/>
        </p:nvSpPr>
        <p:spPr>
          <a:xfrm>
            <a:off x="2214546" y="2643182"/>
            <a:ext cx="428628" cy="35719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979713" y="1143000"/>
            <a:ext cx="7164288" cy="773832"/>
          </a:xfrm>
        </p:spPr>
        <p:txBody>
          <a:bodyPr>
            <a:normAutofit fontScale="90000"/>
          </a:bodyPr>
          <a:lstStyle/>
          <a:p>
            <a:r>
              <a:rPr lang="en-US" sz="4000" b="1" dirty="0" smtClean="0">
                <a:solidFill>
                  <a:schemeClr val="tx2">
                    <a:lumMod val="75000"/>
                  </a:schemeClr>
                </a:solidFill>
                <a:latin typeface="Times New Roman" pitchFamily="18" charset="0"/>
                <a:cs typeface="Times New Roman" pitchFamily="18" charset="0"/>
              </a:rPr>
              <a:t/>
            </a:r>
            <a:br>
              <a:rPr lang="en-US" sz="4000" b="1" dirty="0" smtClean="0">
                <a:solidFill>
                  <a:schemeClr val="tx2">
                    <a:lumMod val="75000"/>
                  </a:schemeClr>
                </a:solidFill>
                <a:latin typeface="Times New Roman" pitchFamily="18" charset="0"/>
                <a:cs typeface="Times New Roman" pitchFamily="18" charset="0"/>
              </a:rPr>
            </a:br>
            <a:r>
              <a:rPr lang="en-US" sz="4000" b="1" dirty="0">
                <a:solidFill>
                  <a:schemeClr val="tx2">
                    <a:lumMod val="75000"/>
                  </a:schemeClr>
                </a:solidFill>
                <a:latin typeface="Times New Roman" pitchFamily="18" charset="0"/>
                <a:cs typeface="Times New Roman" pitchFamily="18" charset="0"/>
              </a:rPr>
              <a:t/>
            </a:r>
            <a:br>
              <a:rPr lang="en-US" sz="4000" b="1" dirty="0">
                <a:solidFill>
                  <a:schemeClr val="tx2">
                    <a:lumMod val="75000"/>
                  </a:schemeClr>
                </a:solidFill>
                <a:latin typeface="Times New Roman" pitchFamily="18" charset="0"/>
                <a:cs typeface="Times New Roman" pitchFamily="18" charset="0"/>
              </a:rPr>
            </a:br>
            <a:r>
              <a:rPr lang="en-US" sz="4000" b="1" dirty="0" smtClean="0">
                <a:solidFill>
                  <a:schemeClr val="tx2">
                    <a:lumMod val="75000"/>
                  </a:schemeClr>
                </a:solidFill>
                <a:latin typeface="Times New Roman" pitchFamily="18" charset="0"/>
                <a:cs typeface="Times New Roman" pitchFamily="18" charset="0"/>
              </a:rPr>
              <a:t/>
            </a:r>
            <a:br>
              <a:rPr lang="en-US" sz="4000" b="1" dirty="0" smtClean="0">
                <a:solidFill>
                  <a:schemeClr val="tx2">
                    <a:lumMod val="75000"/>
                  </a:schemeClr>
                </a:solidFill>
                <a:latin typeface="Times New Roman" pitchFamily="18" charset="0"/>
                <a:cs typeface="Times New Roman" pitchFamily="18" charset="0"/>
              </a:rPr>
            </a:br>
            <a:r>
              <a:rPr lang="en-US" sz="4000" b="1" dirty="0">
                <a:solidFill>
                  <a:schemeClr val="tx2">
                    <a:lumMod val="75000"/>
                  </a:schemeClr>
                </a:solidFill>
                <a:latin typeface="Times New Roman" pitchFamily="18" charset="0"/>
                <a:cs typeface="Times New Roman" pitchFamily="18" charset="0"/>
              </a:rPr>
              <a:t/>
            </a:r>
            <a:br>
              <a:rPr lang="en-US" sz="4000" b="1" dirty="0">
                <a:solidFill>
                  <a:schemeClr val="tx2">
                    <a:lumMod val="75000"/>
                  </a:schemeClr>
                </a:solidFill>
                <a:latin typeface="Times New Roman" pitchFamily="18" charset="0"/>
                <a:cs typeface="Times New Roman" pitchFamily="18" charset="0"/>
              </a:rPr>
            </a:br>
            <a:r>
              <a:rPr lang="en-US" sz="4000" b="1" dirty="0" smtClean="0">
                <a:solidFill>
                  <a:schemeClr val="tx2">
                    <a:lumMod val="75000"/>
                  </a:schemeClr>
                </a:solidFill>
                <a:latin typeface="Times New Roman" pitchFamily="18" charset="0"/>
                <a:cs typeface="Times New Roman" pitchFamily="18" charset="0"/>
              </a:rPr>
              <a:t/>
            </a:r>
            <a:br>
              <a:rPr lang="en-US" sz="4000" b="1" dirty="0" smtClean="0">
                <a:solidFill>
                  <a:schemeClr val="tx2">
                    <a:lumMod val="75000"/>
                  </a:schemeClr>
                </a:solidFill>
                <a:latin typeface="Times New Roman" pitchFamily="18" charset="0"/>
                <a:cs typeface="Times New Roman" pitchFamily="18" charset="0"/>
              </a:rPr>
            </a:br>
            <a:r>
              <a:rPr lang="en-US" sz="4000" b="1" dirty="0">
                <a:solidFill>
                  <a:schemeClr val="tx2">
                    <a:lumMod val="75000"/>
                  </a:schemeClr>
                </a:solidFill>
                <a:latin typeface="Times New Roman" pitchFamily="18" charset="0"/>
                <a:cs typeface="Times New Roman" pitchFamily="18" charset="0"/>
              </a:rPr>
              <a:t/>
            </a:r>
            <a:br>
              <a:rPr lang="en-US" sz="4000" b="1" dirty="0">
                <a:solidFill>
                  <a:schemeClr val="tx2">
                    <a:lumMod val="75000"/>
                  </a:schemeClr>
                </a:solidFill>
                <a:latin typeface="Times New Roman" pitchFamily="18" charset="0"/>
                <a:cs typeface="Times New Roman" pitchFamily="18" charset="0"/>
              </a:rPr>
            </a:br>
            <a:r>
              <a:rPr lang="en-US" sz="4000" b="1" dirty="0" smtClean="0">
                <a:solidFill>
                  <a:schemeClr val="tx2">
                    <a:lumMod val="75000"/>
                  </a:schemeClr>
                </a:solidFill>
                <a:latin typeface="Times New Roman" pitchFamily="18" charset="0"/>
                <a:cs typeface="Times New Roman" pitchFamily="18" charset="0"/>
              </a:rPr>
              <a:t/>
            </a:r>
            <a:br>
              <a:rPr lang="en-US" sz="4000" b="1" dirty="0" smtClean="0">
                <a:solidFill>
                  <a:schemeClr val="tx2">
                    <a:lumMod val="75000"/>
                  </a:schemeClr>
                </a:solidFill>
                <a:latin typeface="Times New Roman" pitchFamily="18" charset="0"/>
                <a:cs typeface="Times New Roman" pitchFamily="18" charset="0"/>
              </a:rPr>
            </a:br>
            <a:r>
              <a:rPr lang="en-US" sz="4000" b="1" dirty="0">
                <a:solidFill>
                  <a:schemeClr val="tx2">
                    <a:lumMod val="75000"/>
                  </a:schemeClr>
                </a:solidFill>
                <a:latin typeface="Times New Roman" pitchFamily="18" charset="0"/>
                <a:cs typeface="Times New Roman" pitchFamily="18" charset="0"/>
              </a:rPr>
              <a:t/>
            </a:r>
            <a:br>
              <a:rPr lang="en-US" sz="4000" b="1" dirty="0">
                <a:solidFill>
                  <a:schemeClr val="tx2">
                    <a:lumMod val="75000"/>
                  </a:schemeClr>
                </a:solidFill>
                <a:latin typeface="Times New Roman" pitchFamily="18" charset="0"/>
                <a:cs typeface="Times New Roman" pitchFamily="18" charset="0"/>
              </a:rPr>
            </a:br>
            <a:r>
              <a:rPr lang="ru-RU" sz="4000" b="1" dirty="0" smtClean="0">
                <a:solidFill>
                  <a:schemeClr val="tx2">
                    <a:lumMod val="75000"/>
                  </a:schemeClr>
                </a:solidFill>
                <a:latin typeface="Times New Roman" pitchFamily="18" charset="0"/>
                <a:cs typeface="Times New Roman" pitchFamily="18" charset="0"/>
              </a:rPr>
              <a:t>Изучение нормативно-правовых документов по вопросам безопасности персональных данных, зоны риска</a:t>
            </a:r>
            <a:r>
              <a:rPr lang="ru-RU" sz="4800" dirty="0" smtClean="0"/>
              <a:t/>
            </a:r>
            <a:br>
              <a:rPr lang="ru-RU" sz="4800" dirty="0" smtClean="0"/>
            </a:br>
            <a:r>
              <a:rPr lang="ru-RU" dirty="0" smtClean="0"/>
              <a:t/>
            </a:r>
            <a:br>
              <a:rPr lang="ru-RU" dirty="0" smtClean="0"/>
            </a:br>
            <a:endParaRPr lang="ru-RU" dirty="0"/>
          </a:p>
        </p:txBody>
      </p:sp>
      <p:pic>
        <p:nvPicPr>
          <p:cNvPr id="4" name="Рисунок 3" descr="C:\Users\User\Downloads\959a541e61bcc0171845b413d1dbad37.jpg"/>
          <p:cNvPicPr/>
          <p:nvPr/>
        </p:nvPicPr>
        <p:blipFill>
          <a:blip r:embed="rId2"/>
          <a:srcRect/>
          <a:stretch>
            <a:fillRect/>
          </a:stretch>
        </p:blipFill>
        <p:spPr bwMode="auto">
          <a:xfrm>
            <a:off x="0" y="0"/>
            <a:ext cx="1428728" cy="6858000"/>
          </a:xfrm>
          <a:prstGeom prst="rect">
            <a:avLst/>
          </a:prstGeom>
          <a:noFill/>
          <a:ln w="9525">
            <a:noFill/>
            <a:miter lim="800000"/>
            <a:headEnd/>
            <a:tailEnd/>
          </a:ln>
        </p:spPr>
      </p:pic>
      <p:pic>
        <p:nvPicPr>
          <p:cNvPr id="5" name="Рисунок 4" descr="ÐÐ¾ÑÐ¾Ð¶ÐµÐµ Ð¸Ð·Ð¾Ð±ÑÐ°Ð¶ÐµÐ½Ð¸Ðµ"/>
          <p:cNvPicPr/>
          <p:nvPr/>
        </p:nvPicPr>
        <p:blipFill>
          <a:blip r:embed="rId3" cstate="print"/>
          <a:srcRect/>
          <a:stretch>
            <a:fillRect/>
          </a:stretch>
        </p:blipFill>
        <p:spPr bwMode="auto">
          <a:xfrm>
            <a:off x="785786" y="285728"/>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229" y="1412776"/>
            <a:ext cx="8892480" cy="977191"/>
          </a:xfrm>
          <a:prstGeom prst="rect">
            <a:avLst/>
          </a:prstGeom>
          <a:noFill/>
        </p:spPr>
        <p:txBody>
          <a:bodyPr wrap="square" rtlCol="0">
            <a:spAutoFit/>
          </a:bodyPr>
          <a:lstStyle/>
          <a:p>
            <a:pPr algn="ctr">
              <a:lnSpc>
                <a:spcPts val="2300"/>
              </a:lnSpc>
            </a:pPr>
            <a:r>
              <a:rPr lang="ru-RU" sz="2400" dirty="0" smtClean="0">
                <a:solidFill>
                  <a:schemeClr val="accent6">
                    <a:lumMod val="75000"/>
                  </a:schemeClr>
                </a:solidFill>
                <a:latin typeface="Arial" panose="020B0604020202020204" pitchFamily="34" charset="0"/>
                <a:cs typeface="Arial" panose="020B0604020202020204" pitchFamily="34" charset="0"/>
              </a:rPr>
              <a:t>Всеобщая декларация прав человека</a:t>
            </a:r>
          </a:p>
          <a:p>
            <a:pPr algn="ctr">
              <a:lnSpc>
                <a:spcPts val="2300"/>
              </a:lnSpc>
            </a:pPr>
            <a:r>
              <a:rPr lang="ru-RU" sz="2400" dirty="0" smtClean="0">
                <a:solidFill>
                  <a:schemeClr val="accent6">
                    <a:lumMod val="75000"/>
                  </a:schemeClr>
                </a:solidFill>
                <a:latin typeface="Arial" panose="020B0604020202020204" pitchFamily="34" charset="0"/>
                <a:cs typeface="Arial" panose="020B0604020202020204" pitchFamily="34" charset="0"/>
              </a:rPr>
              <a:t> (принята резолюцией 217 А (III) </a:t>
            </a:r>
          </a:p>
          <a:p>
            <a:pPr algn="ctr">
              <a:lnSpc>
                <a:spcPts val="2300"/>
              </a:lnSpc>
            </a:pPr>
            <a:r>
              <a:rPr lang="ru-RU" sz="2400" dirty="0" smtClean="0">
                <a:solidFill>
                  <a:schemeClr val="accent6">
                    <a:lumMod val="75000"/>
                  </a:schemeClr>
                </a:solidFill>
                <a:latin typeface="Arial" panose="020B0604020202020204" pitchFamily="34" charset="0"/>
                <a:cs typeface="Arial" panose="020B0604020202020204" pitchFamily="34" charset="0"/>
              </a:rPr>
              <a:t>Генеральной Ассамблеи ООН от 10.12.1948) </a:t>
            </a:r>
            <a:endParaRPr lang="ru-RU" sz="2400" dirty="0">
              <a:solidFill>
                <a:schemeClr val="accent6">
                  <a:lumMod val="75000"/>
                </a:schemeClr>
              </a:solidFill>
              <a:latin typeface="Arial" panose="020B0604020202020204" pitchFamily="34" charset="0"/>
              <a:cs typeface="Arial" panose="020B0604020202020204" pitchFamily="34" charset="0"/>
            </a:endParaRPr>
          </a:p>
        </p:txBody>
      </p:sp>
      <p:sp>
        <p:nvSpPr>
          <p:cNvPr id="3" name="TextBox 2"/>
          <p:cNvSpPr txBox="1"/>
          <p:nvPr/>
        </p:nvSpPr>
        <p:spPr>
          <a:xfrm>
            <a:off x="657017" y="2721763"/>
            <a:ext cx="8136904" cy="4031873"/>
          </a:xfrm>
          <a:prstGeom prst="rect">
            <a:avLst/>
          </a:prstGeom>
          <a:noFill/>
        </p:spPr>
        <p:txBody>
          <a:bodyPr wrap="square" rtlCol="0">
            <a:spAutoFit/>
          </a:bodyPr>
          <a:lstStyle/>
          <a:p>
            <a:r>
              <a:rPr lang="ru-RU" sz="3200" dirty="0" smtClean="0">
                <a:latin typeface="Times New Roman" panose="02020603050405020304" pitchFamily="18" charset="0"/>
                <a:cs typeface="Times New Roman" panose="02020603050405020304" pitchFamily="18" charset="0"/>
              </a:rPr>
              <a:t>ст.12</a:t>
            </a:r>
            <a:r>
              <a:rPr lang="ru-RU" sz="3200" dirty="0">
                <a:latin typeface="Times New Roman" panose="02020603050405020304" pitchFamily="18" charset="0"/>
                <a:cs typeface="Times New Roman" panose="02020603050405020304" pitchFamily="18" charset="0"/>
              </a:rPr>
              <a:t>:  «Никто не может подвергаться произвольному вмешательству в его личную и семейную жизнь, произвольным посягательствам на неприкосновенность его жилища, тайну его корреспонденции или на его честь и репутацию. Каждый человек имеет право на защиту закона от такого вмешательства или таких посягательств»</a:t>
            </a:r>
          </a:p>
        </p:txBody>
      </p:sp>
      <p:sp>
        <p:nvSpPr>
          <p:cNvPr id="5" name="Заголовок 32"/>
          <p:cNvSpPr txBox="1">
            <a:spLocks/>
          </p:cNvSpPr>
          <p:nvPr/>
        </p:nvSpPr>
        <p:spPr>
          <a:xfrm>
            <a:off x="0" y="-27384"/>
            <a:ext cx="9144000" cy="1143000"/>
          </a:xfrm>
          <a:prstGeom prst="rect">
            <a:avLst/>
          </a:prstGeom>
          <a:pattFill prst="smGrid">
            <a:fgClr>
              <a:schemeClr val="accent5">
                <a:lumMod val="60000"/>
                <a:lumOff val="40000"/>
              </a:schemeClr>
            </a:fgClr>
            <a:bgClr>
              <a:schemeClr val="bg1"/>
            </a:bgClr>
          </a:pattFill>
          <a:ln>
            <a:solidFill>
              <a:schemeClr val="accent5">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000" dirty="0" smtClean="0">
                <a:latin typeface="Arial" panose="020B0604020202020204" pitchFamily="34" charset="0"/>
                <a:cs typeface="Arial" panose="020B0604020202020204" pitchFamily="34" charset="0"/>
              </a:rPr>
              <a:t>Механизмы формирования безопасной информационной среды</a:t>
            </a:r>
            <a:endParaRPr lang="ru-RU"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4931502"/>
      </p:ext>
    </p:extLst>
  </p:cSld>
  <p:clrMapOvr>
    <a:masterClrMapping/>
  </p:clrMapOvr>
  <p:transition spd="slow" advClick="0" advTm="700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295903"/>
            <a:ext cx="8136904" cy="5632311"/>
          </a:xfrm>
          <a:prstGeom prst="rect">
            <a:avLst/>
          </a:prstGeom>
          <a:noFill/>
        </p:spPr>
        <p:txBody>
          <a:bodyPr wrap="square" rtlCol="0">
            <a:spAutoFit/>
          </a:bodyPr>
          <a:lstStyle/>
          <a:p>
            <a:pPr algn="just"/>
            <a:r>
              <a:rPr lang="ru-RU" b="1" dirty="0" smtClean="0">
                <a:latin typeface="Arial" panose="020B0604020202020204" pitchFamily="34" charset="0"/>
                <a:cs typeface="Arial" panose="020B0604020202020204" pitchFamily="34" charset="0"/>
              </a:rPr>
              <a:t>ст</a:t>
            </a:r>
            <a:r>
              <a:rPr lang="ru-RU" b="1" dirty="0">
                <a:latin typeface="Arial" panose="020B0604020202020204" pitchFamily="34" charset="0"/>
                <a:cs typeface="Arial" panose="020B0604020202020204" pitchFamily="34" charset="0"/>
              </a:rPr>
              <a:t>. 2 </a:t>
            </a:r>
            <a:r>
              <a:rPr lang="ru-RU" dirty="0">
                <a:latin typeface="Arial" panose="020B0604020202020204" pitchFamily="34" charset="0"/>
                <a:cs typeface="Arial" panose="020B0604020202020204" pitchFamily="34" charset="0"/>
              </a:rPr>
              <a:t>Человек, его права и свободы являются высшей ценностью. Признание, соблюдение и защита прав и свобод человека и гражданина - обязанность государства</a:t>
            </a:r>
          </a:p>
          <a:p>
            <a:pPr algn="just"/>
            <a:r>
              <a:rPr lang="ru-RU" b="1" dirty="0" smtClean="0">
                <a:latin typeface="Arial" panose="020B0604020202020204" pitchFamily="34" charset="0"/>
                <a:cs typeface="Arial" panose="020B0604020202020204" pitchFamily="34" charset="0"/>
              </a:rPr>
              <a:t>ст</a:t>
            </a:r>
            <a:r>
              <a:rPr lang="ru-RU" b="1" dirty="0">
                <a:latin typeface="Arial" panose="020B0604020202020204" pitchFamily="34" charset="0"/>
                <a:cs typeface="Arial" panose="020B0604020202020204" pitchFamily="34" charset="0"/>
              </a:rPr>
              <a:t>. 23 </a:t>
            </a:r>
            <a:r>
              <a:rPr lang="ru-RU" dirty="0">
                <a:latin typeface="Arial" panose="020B0604020202020204" pitchFamily="34" charset="0"/>
                <a:cs typeface="Arial" panose="020B0604020202020204" pitchFamily="34" charset="0"/>
              </a:rPr>
              <a:t>1. Каждый имеет право на неприкосновенность частной жизни, личную и семейную тайну, защиту своей чести и доброго имени. </a:t>
            </a:r>
            <a:r>
              <a:rPr lang="ru-RU" dirty="0" smtClean="0">
                <a:latin typeface="Arial" panose="020B0604020202020204" pitchFamily="34" charset="0"/>
                <a:cs typeface="Arial" panose="020B0604020202020204" pitchFamily="34" charset="0"/>
              </a:rPr>
              <a:t>Каждый </a:t>
            </a:r>
            <a:r>
              <a:rPr lang="ru-RU" dirty="0">
                <a:latin typeface="Arial" panose="020B0604020202020204" pitchFamily="34" charset="0"/>
                <a:cs typeface="Arial" panose="020B0604020202020204" pitchFamily="34" charset="0"/>
              </a:rPr>
              <a:t>имеет право на тайну переписки, телефонных переговоров, почтовых, телеграфных и иных сообщений. Ограничение этого права допускается только на основании судебного решения.</a:t>
            </a:r>
          </a:p>
          <a:p>
            <a:pPr algn="just"/>
            <a:r>
              <a:rPr lang="ru-RU" b="1" dirty="0">
                <a:latin typeface="Arial" panose="020B0604020202020204" pitchFamily="34" charset="0"/>
                <a:cs typeface="Arial" panose="020B0604020202020204" pitchFamily="34" charset="0"/>
              </a:rPr>
              <a:t>с</a:t>
            </a:r>
            <a:r>
              <a:rPr lang="ru-RU" b="1" dirty="0" smtClean="0">
                <a:latin typeface="Arial" panose="020B0604020202020204" pitchFamily="34" charset="0"/>
                <a:cs typeface="Arial" panose="020B0604020202020204" pitchFamily="34" charset="0"/>
              </a:rPr>
              <a:t>т</a:t>
            </a:r>
            <a:r>
              <a:rPr lang="ru-RU" b="1" dirty="0">
                <a:latin typeface="Arial" panose="020B0604020202020204" pitchFamily="34" charset="0"/>
                <a:cs typeface="Arial" panose="020B0604020202020204" pitchFamily="34" charset="0"/>
              </a:rPr>
              <a:t>. 24 Конституции РФ в действующей редакции на 2018 год:</a:t>
            </a:r>
            <a:r>
              <a:rPr lang="ru-RU" dirty="0">
                <a:latin typeface="Arial" panose="020B0604020202020204" pitchFamily="34" charset="0"/>
                <a:cs typeface="Arial" panose="020B0604020202020204" pitchFamily="34" charset="0"/>
              </a:rPr>
              <a:t> </a:t>
            </a:r>
          </a:p>
          <a:p>
            <a:pPr algn="just"/>
            <a:r>
              <a:rPr lang="ru-RU" b="1" dirty="0" smtClean="0">
                <a:latin typeface="Arial" panose="020B0604020202020204" pitchFamily="34" charset="0"/>
                <a:cs typeface="Arial" panose="020B0604020202020204" pitchFamily="34" charset="0"/>
              </a:rPr>
              <a:t>ч.1</a:t>
            </a:r>
            <a:r>
              <a:rPr lang="ru-RU" b="1"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Сбор, хранение, использование и распространение информации о частной жизни лица без его согласия не допускаются. </a:t>
            </a:r>
          </a:p>
          <a:p>
            <a:pPr algn="just"/>
            <a:r>
              <a:rPr lang="ru-RU" b="1" dirty="0">
                <a:latin typeface="Arial" panose="020B0604020202020204" pitchFamily="34" charset="0"/>
                <a:cs typeface="Arial" panose="020B0604020202020204" pitchFamily="34" charset="0"/>
              </a:rPr>
              <a:t> </a:t>
            </a:r>
            <a:r>
              <a:rPr lang="ru-RU" b="1" dirty="0" smtClean="0">
                <a:latin typeface="Arial" panose="020B0604020202020204" pitchFamily="34" charset="0"/>
                <a:cs typeface="Arial" panose="020B0604020202020204" pitchFamily="34" charset="0"/>
              </a:rPr>
              <a:t>гл. </a:t>
            </a:r>
            <a:r>
              <a:rPr lang="ru-RU" b="1" dirty="0">
                <a:latin typeface="Arial" panose="020B0604020202020204" pitchFamily="34" charset="0"/>
                <a:cs typeface="Arial" panose="020B0604020202020204" pitchFamily="34" charset="0"/>
              </a:rPr>
              <a:t>2 </a:t>
            </a:r>
            <a:r>
              <a:rPr lang="ru-RU" b="1" dirty="0" smtClean="0">
                <a:latin typeface="Arial" panose="020B0604020202020204" pitchFamily="34" charset="0"/>
                <a:cs typeface="Arial" panose="020B0604020202020204" pitchFamily="34" charset="0"/>
              </a:rPr>
              <a:t>ст. </a:t>
            </a:r>
            <a:r>
              <a:rPr lang="ru-RU" b="1" dirty="0">
                <a:latin typeface="Arial" panose="020B0604020202020204" pitchFamily="34" charset="0"/>
                <a:cs typeface="Arial" panose="020B0604020202020204" pitchFamily="34" charset="0"/>
              </a:rPr>
              <a:t>46. </a:t>
            </a:r>
            <a:r>
              <a:rPr lang="ru-RU" dirty="0">
                <a:latin typeface="Arial" panose="020B0604020202020204" pitchFamily="34" charset="0"/>
                <a:cs typeface="Arial" panose="020B0604020202020204" pitchFamily="34" charset="0"/>
              </a:rPr>
              <a:t>1. Каждому гарантируется судебная защита его прав и свобод.</a:t>
            </a:r>
          </a:p>
          <a:p>
            <a:pPr algn="just"/>
            <a:r>
              <a:rPr lang="ru-RU" dirty="0">
                <a:latin typeface="Arial" panose="020B0604020202020204" pitchFamily="34" charset="0"/>
                <a:cs typeface="Arial" panose="020B0604020202020204" pitchFamily="34" charset="0"/>
              </a:rPr>
              <a:t>2. Решения и действия (или бездействие) органов государственной власти, органов местного самоуправления, общественных объединений и должностных лиц могут быть обжалованы в суд.</a:t>
            </a:r>
          </a:p>
          <a:p>
            <a:pPr algn="just"/>
            <a:r>
              <a:rPr lang="ru-RU" dirty="0">
                <a:latin typeface="Arial" panose="020B0604020202020204" pitchFamily="34" charset="0"/>
                <a:cs typeface="Arial" panose="020B0604020202020204" pitchFamily="34" charset="0"/>
              </a:rPr>
              <a:t>3. Каждый вправе в соответствии с международными договорами Российской Федерации обращаться в межгосударственные органы по защите прав и свобод человека, если исчерпаны все имеющиеся внутригосударственные средства правовой защиты.</a:t>
            </a:r>
          </a:p>
        </p:txBody>
      </p:sp>
      <p:sp>
        <p:nvSpPr>
          <p:cNvPr id="5" name="Заголовок 32"/>
          <p:cNvSpPr txBox="1">
            <a:spLocks/>
          </p:cNvSpPr>
          <p:nvPr/>
        </p:nvSpPr>
        <p:spPr>
          <a:xfrm>
            <a:off x="0" y="-27384"/>
            <a:ext cx="9144000" cy="1296144"/>
          </a:xfrm>
          <a:prstGeom prst="rect">
            <a:avLst/>
          </a:prstGeom>
          <a:pattFill prst="smGrid">
            <a:fgClr>
              <a:schemeClr val="accent5">
                <a:lumMod val="60000"/>
                <a:lumOff val="40000"/>
              </a:schemeClr>
            </a:fgClr>
            <a:bgClr>
              <a:schemeClr val="bg1"/>
            </a:bgClr>
          </a:pattFill>
          <a:ln>
            <a:solidFill>
              <a:schemeClr val="accent5">
                <a:lumMod val="75000"/>
              </a:schemeClr>
            </a:solidFill>
          </a:ln>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5100" dirty="0">
                <a:latin typeface="Arial" panose="020B0604020202020204" pitchFamily="34" charset="0"/>
                <a:cs typeface="Arial" panose="020B0604020202020204" pitchFamily="34" charset="0"/>
              </a:rPr>
              <a:t>Конституция Российской Федерации </a:t>
            </a:r>
          </a:p>
          <a:p>
            <a:r>
              <a:rPr lang="ru-RU" sz="3000" dirty="0">
                <a:latin typeface="Arial" panose="020B0604020202020204" pitchFamily="34" charset="0"/>
                <a:cs typeface="Arial" panose="020B0604020202020204" pitchFamily="34" charset="0"/>
              </a:rPr>
              <a:t>(принята всенародным голосованием 12.12.1993) (с учетом поправок, внесенных Законами РФ о поправках к Конституции РФ от 30.12.2008 № 6-ФКЗ, от 30.12.2008 № 7-ФКЗ, от 05.02.2014 № 2-ФКЗ, от 21.07.2014 № 11-ФКЗ). </a:t>
            </a:r>
          </a:p>
        </p:txBody>
      </p:sp>
    </p:spTree>
    <p:extLst>
      <p:ext uri="{BB962C8B-B14F-4D97-AF65-F5344CB8AC3E}">
        <p14:creationId xmlns:p14="http://schemas.microsoft.com/office/powerpoint/2010/main" val="2967282922"/>
      </p:ext>
    </p:extLst>
  </p:cSld>
  <p:clrMapOvr>
    <a:masterClrMapping/>
  </p:clrMapOvr>
  <p:transition spd="slow" advClick="0" advTm="700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548" y="1412776"/>
            <a:ext cx="8136904" cy="5324535"/>
          </a:xfrm>
          <a:prstGeom prst="rect">
            <a:avLst/>
          </a:prstGeom>
          <a:noFill/>
        </p:spPr>
        <p:txBody>
          <a:bodyPr wrap="square" rtlCol="0">
            <a:spAutoFit/>
          </a:bodyPr>
          <a:lstStyle/>
          <a:p>
            <a:r>
              <a:rPr lang="ru-RU" sz="2000" b="1" dirty="0" smtClean="0">
                <a:latin typeface="Arial" panose="020B0604020202020204" pitchFamily="34" charset="0"/>
                <a:cs typeface="Arial" panose="020B0604020202020204" pitchFamily="34" charset="0"/>
              </a:rPr>
              <a:t>ст. </a:t>
            </a:r>
            <a:r>
              <a:rPr lang="ru-RU" sz="2000" b="1" dirty="0">
                <a:latin typeface="Arial" panose="020B0604020202020204" pitchFamily="34" charset="0"/>
                <a:cs typeface="Arial" panose="020B0604020202020204" pitchFamily="34" charset="0"/>
              </a:rPr>
              <a:t>11. </a:t>
            </a:r>
            <a:r>
              <a:rPr lang="ru-RU" sz="2000" u="sng" dirty="0">
                <a:latin typeface="Arial" panose="020B0604020202020204" pitchFamily="34" charset="0"/>
                <a:cs typeface="Arial" panose="020B0604020202020204" pitchFamily="34" charset="0"/>
              </a:rPr>
              <a:t>Информация о гражданах (персональные данные</a:t>
            </a:r>
            <a:r>
              <a:rPr lang="ru-RU" sz="2000" u="sng" dirty="0" smtClean="0">
                <a:latin typeface="Arial" panose="020B0604020202020204" pitchFamily="34" charset="0"/>
                <a:cs typeface="Arial" panose="020B0604020202020204" pitchFamily="34" charset="0"/>
              </a:rPr>
              <a:t>)</a:t>
            </a:r>
          </a:p>
          <a:p>
            <a:endParaRPr lang="ru-RU" sz="2000" u="sng" dirty="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ч.1.Перечни </a:t>
            </a:r>
            <a:r>
              <a:rPr lang="ru-RU" sz="2000" dirty="0">
                <a:latin typeface="Arial" panose="020B0604020202020204" pitchFamily="34" charset="0"/>
                <a:cs typeface="Arial" panose="020B0604020202020204" pitchFamily="34" charset="0"/>
              </a:rPr>
              <a:t>персональных данных, включаемых в состав федеральных информационных ресурсов, информационных ресурсов совместного ведения, информационных ресурсов субъектов Российской Федерации, информационных ресурсов органов местного самоуправления, а также получаемых и собираемых негосударственными организациями, должны быть закреплены на уровне федерального закона. </a:t>
            </a:r>
            <a:r>
              <a:rPr lang="ru-RU" sz="2000" u="sng" dirty="0">
                <a:latin typeface="Arial" panose="020B0604020202020204" pitchFamily="34" charset="0"/>
                <a:cs typeface="Arial" panose="020B0604020202020204" pitchFamily="34" charset="0"/>
              </a:rPr>
              <a:t>Персональные данные относятся к категории конфиденциальной информации</a:t>
            </a:r>
            <a:r>
              <a:rPr lang="ru-RU" sz="2000" dirty="0" smtClean="0">
                <a:latin typeface="Arial" panose="020B0604020202020204" pitchFamily="34" charset="0"/>
                <a:cs typeface="Arial" panose="020B0604020202020204" pitchFamily="34" charset="0"/>
              </a:rPr>
              <a:t>.</a:t>
            </a:r>
          </a:p>
          <a:p>
            <a:pPr algn="just"/>
            <a:endParaRPr lang="ru-RU" sz="2000" dirty="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ч.3</a:t>
            </a:r>
            <a:r>
              <a:rPr lang="ru-RU" sz="2000" dirty="0">
                <a:latin typeface="Arial" panose="020B0604020202020204" pitchFamily="34" charset="0"/>
                <a:cs typeface="Arial" panose="020B0604020202020204" pitchFamily="34" charset="0"/>
              </a:rPr>
              <a:t>. Юридические и физические лица, в соответствии со своими полномочиями владеющие информацией о гражданах, получающие и использующие ее, несут </a:t>
            </a:r>
            <a:r>
              <a:rPr lang="ru-RU" sz="2000" u="sng" dirty="0">
                <a:latin typeface="Arial" panose="020B0604020202020204" pitchFamily="34" charset="0"/>
                <a:cs typeface="Arial" panose="020B0604020202020204" pitchFamily="34" charset="0"/>
              </a:rPr>
              <a:t>ответственность в соответствии с законодательством Российской Федерации </a:t>
            </a:r>
            <a:r>
              <a:rPr lang="ru-RU" sz="2000" dirty="0">
                <a:latin typeface="Arial" panose="020B0604020202020204" pitchFamily="34" charset="0"/>
                <a:cs typeface="Arial" panose="020B0604020202020204" pitchFamily="34" charset="0"/>
              </a:rPr>
              <a:t>за нарушение режима защиты, обработки и порядка использования этой </a:t>
            </a:r>
            <a:r>
              <a:rPr lang="ru-RU" sz="2000" dirty="0" smtClean="0">
                <a:latin typeface="Arial" panose="020B0604020202020204" pitchFamily="34" charset="0"/>
                <a:cs typeface="Arial" panose="020B0604020202020204" pitchFamily="34" charset="0"/>
              </a:rPr>
              <a:t>информации.</a:t>
            </a:r>
            <a:endParaRPr lang="ru-RU" sz="2000" dirty="0">
              <a:latin typeface="Arial" panose="020B0604020202020204" pitchFamily="34" charset="0"/>
              <a:cs typeface="Arial" panose="020B0604020202020204" pitchFamily="34" charset="0"/>
            </a:endParaRPr>
          </a:p>
        </p:txBody>
      </p:sp>
      <p:sp>
        <p:nvSpPr>
          <p:cNvPr id="5" name="Заголовок 32"/>
          <p:cNvSpPr txBox="1">
            <a:spLocks/>
          </p:cNvSpPr>
          <p:nvPr/>
        </p:nvSpPr>
        <p:spPr>
          <a:xfrm>
            <a:off x="0" y="-27384"/>
            <a:ext cx="9144000" cy="1143000"/>
          </a:xfrm>
          <a:prstGeom prst="rect">
            <a:avLst/>
          </a:prstGeom>
          <a:pattFill prst="smGrid">
            <a:fgClr>
              <a:schemeClr val="accent5">
                <a:lumMod val="60000"/>
                <a:lumOff val="40000"/>
              </a:schemeClr>
            </a:fgClr>
            <a:bgClr>
              <a:schemeClr val="bg1"/>
            </a:bgClr>
          </a:pattFill>
          <a:ln>
            <a:solidFill>
              <a:schemeClr val="accent5">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a:latin typeface="Arial" panose="020B0604020202020204" pitchFamily="34" charset="0"/>
                <a:cs typeface="Arial" panose="020B0604020202020204" pitchFamily="34" charset="0"/>
              </a:rPr>
              <a:t>Федеральный закон от 25.02.1995 № 24-ФЗ</a:t>
            </a:r>
          </a:p>
          <a:p>
            <a:r>
              <a:rPr lang="ru-RU" sz="2400" dirty="0">
                <a:latin typeface="Arial" panose="020B0604020202020204" pitchFamily="34" charset="0"/>
                <a:cs typeface="Arial" panose="020B0604020202020204" pitchFamily="34" charset="0"/>
              </a:rPr>
              <a:t> «Об информации, информатизации и защите информации»</a:t>
            </a:r>
          </a:p>
        </p:txBody>
      </p:sp>
    </p:spTree>
    <p:extLst>
      <p:ext uri="{BB962C8B-B14F-4D97-AF65-F5344CB8AC3E}">
        <p14:creationId xmlns:p14="http://schemas.microsoft.com/office/powerpoint/2010/main" val="371100214"/>
      </p:ext>
    </p:extLst>
  </p:cSld>
  <p:clrMapOvr>
    <a:masterClrMapping/>
  </p:clrMapOvr>
  <p:transition spd="slow" advClick="0" advTm="700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548" y="1149814"/>
            <a:ext cx="8136904" cy="5532284"/>
          </a:xfrm>
          <a:prstGeom prst="rect">
            <a:avLst/>
          </a:prstGeom>
          <a:noFill/>
        </p:spPr>
        <p:txBody>
          <a:bodyPr wrap="square" rtlCol="0">
            <a:spAutoFit/>
          </a:bodyPr>
          <a:lstStyle/>
          <a:p>
            <a:pPr algn="just"/>
            <a:r>
              <a:rPr lang="ru-RU" sz="2000" b="1" dirty="0" smtClean="0">
                <a:latin typeface="Arial" panose="020B0604020202020204" pitchFamily="34" charset="0"/>
                <a:cs typeface="Arial" panose="020B0604020202020204" pitchFamily="34" charset="0"/>
              </a:rPr>
              <a:t>ст. </a:t>
            </a:r>
            <a:r>
              <a:rPr lang="ru-RU" sz="2000" b="1" dirty="0">
                <a:latin typeface="Arial" panose="020B0604020202020204" pitchFamily="34" charset="0"/>
                <a:cs typeface="Arial" panose="020B0604020202020204" pitchFamily="34" charset="0"/>
              </a:rPr>
              <a:t>2. </a:t>
            </a:r>
            <a:r>
              <a:rPr lang="ru-RU" sz="2000" dirty="0">
                <a:latin typeface="Arial" panose="020B0604020202020204" pitchFamily="34" charset="0"/>
                <a:cs typeface="Arial" panose="020B0604020202020204" pitchFamily="34" charset="0"/>
              </a:rPr>
              <a:t>Термины, используемые в настоящем Федеральном законе, их определения: информация о гражданах (</a:t>
            </a:r>
            <a:r>
              <a:rPr lang="ru-RU" sz="2000" u="sng" dirty="0">
                <a:latin typeface="Arial" panose="020B0604020202020204" pitchFamily="34" charset="0"/>
                <a:cs typeface="Arial" panose="020B0604020202020204" pitchFamily="34" charset="0"/>
              </a:rPr>
              <a:t>персональные данные) - сведения о фактах, событиях и обстоятельствах жизни гражданина, позволяющие идентифицировать его </a:t>
            </a:r>
            <a:r>
              <a:rPr lang="ru-RU" sz="2000" u="sng" dirty="0" smtClean="0">
                <a:latin typeface="Arial" panose="020B0604020202020204" pitchFamily="34" charset="0"/>
                <a:cs typeface="Arial" panose="020B0604020202020204" pitchFamily="34" charset="0"/>
              </a:rPr>
              <a:t>личность</a:t>
            </a:r>
          </a:p>
          <a:p>
            <a:pPr algn="r"/>
            <a:r>
              <a:rPr lang="ru-RU" sz="2000" dirty="0" smtClean="0">
                <a:latin typeface="Arial" panose="020B0604020202020204" pitchFamily="34" charset="0"/>
                <a:cs typeface="Arial" panose="020B0604020202020204" pitchFamily="34" charset="0"/>
              </a:rPr>
              <a:t>Федеральный </a:t>
            </a:r>
            <a:r>
              <a:rPr lang="ru-RU" sz="2000" dirty="0">
                <a:latin typeface="Arial" panose="020B0604020202020204" pitchFamily="34" charset="0"/>
                <a:cs typeface="Arial" panose="020B0604020202020204" pitchFamily="34" charset="0"/>
              </a:rPr>
              <a:t>закон от 25.02.1995 № 24-ФЗ</a:t>
            </a:r>
          </a:p>
          <a:p>
            <a:pPr algn="r"/>
            <a:r>
              <a:rPr lang="ru-RU" sz="2000" dirty="0">
                <a:latin typeface="Arial" panose="020B0604020202020204" pitchFamily="34" charset="0"/>
                <a:cs typeface="Arial" panose="020B0604020202020204" pitchFamily="34" charset="0"/>
              </a:rPr>
              <a:t> «Об информации, информатизации и защите информации</a:t>
            </a:r>
            <a:r>
              <a:rPr lang="ru-RU" sz="2000" dirty="0" smtClean="0">
                <a:latin typeface="Arial" panose="020B0604020202020204" pitchFamily="34" charset="0"/>
                <a:cs typeface="Arial" panose="020B0604020202020204" pitchFamily="34" charset="0"/>
              </a:rPr>
              <a:t>»</a:t>
            </a:r>
          </a:p>
          <a:p>
            <a:endParaRPr lang="ru-RU" sz="300" b="1" dirty="0" smtClean="0">
              <a:latin typeface="Arial" panose="020B0604020202020204" pitchFamily="34" charset="0"/>
              <a:cs typeface="Arial" panose="020B0604020202020204" pitchFamily="34" charset="0"/>
            </a:endParaRPr>
          </a:p>
          <a:p>
            <a:pPr algn="just"/>
            <a:r>
              <a:rPr lang="ru-RU" sz="2000" b="1" dirty="0">
                <a:latin typeface="Arial" panose="020B0604020202020204" pitchFamily="34" charset="0"/>
                <a:cs typeface="Arial" panose="020B0604020202020204" pitchFamily="34" charset="0"/>
              </a:rPr>
              <a:t>с</a:t>
            </a:r>
            <a:r>
              <a:rPr lang="ru-RU" sz="2000" b="1" dirty="0" smtClean="0">
                <a:latin typeface="Arial" panose="020B0604020202020204" pitchFamily="34" charset="0"/>
                <a:cs typeface="Arial" panose="020B0604020202020204" pitchFamily="34" charset="0"/>
              </a:rPr>
              <a:t>т.3</a:t>
            </a:r>
            <a:r>
              <a:rPr lang="ru-RU" sz="2000" b="1"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Основные понятия, используемые в настоящем Федеральном </a:t>
            </a:r>
            <a:r>
              <a:rPr lang="ru-RU" sz="2000" dirty="0" smtClean="0">
                <a:latin typeface="Arial" panose="020B0604020202020204" pitchFamily="34" charset="0"/>
                <a:cs typeface="Arial" panose="020B0604020202020204" pitchFamily="34" charset="0"/>
              </a:rPr>
              <a:t>законе:</a:t>
            </a:r>
            <a:endParaRPr lang="ru-RU" sz="2000" dirty="0">
              <a:latin typeface="Arial" panose="020B0604020202020204" pitchFamily="34" charset="0"/>
              <a:cs typeface="Arial" panose="020B0604020202020204" pitchFamily="34" charset="0"/>
            </a:endParaRPr>
          </a:p>
          <a:p>
            <a:pPr algn="just"/>
            <a:r>
              <a:rPr lang="ru-RU" sz="2000" u="sng" dirty="0">
                <a:latin typeface="Arial" panose="020B0604020202020204" pitchFamily="34" charset="0"/>
                <a:cs typeface="Arial" panose="020B0604020202020204" pitchFamily="34" charset="0"/>
              </a:rPr>
              <a:t>Персональные данные </a:t>
            </a:r>
            <a:r>
              <a:rPr lang="ru-RU" sz="2000" dirty="0">
                <a:latin typeface="Arial" panose="020B0604020202020204" pitchFamily="34" charset="0"/>
                <a:cs typeface="Arial" panose="020B0604020202020204" pitchFamily="34" charset="0"/>
              </a:rPr>
              <a:t>- </a:t>
            </a:r>
            <a:r>
              <a:rPr lang="ru-RU" sz="2000" u="sng" dirty="0">
                <a:latin typeface="Arial" panose="020B0604020202020204" pitchFamily="34" charset="0"/>
                <a:cs typeface="Arial" panose="020B0604020202020204" pitchFamily="34" charset="0"/>
              </a:rPr>
              <a:t>любая информация, относящаяся к </a:t>
            </a:r>
            <a:r>
              <a:rPr lang="ru-RU" sz="2000" dirty="0">
                <a:latin typeface="Arial" panose="020B0604020202020204" pitchFamily="34" charset="0"/>
                <a:cs typeface="Arial" panose="020B0604020202020204" pitchFamily="34" charset="0"/>
              </a:rPr>
              <a:t>прямо или косвенно определенному или определяемому </a:t>
            </a:r>
            <a:r>
              <a:rPr lang="ru-RU" sz="2000" u="sng" dirty="0">
                <a:latin typeface="Arial" panose="020B0604020202020204" pitchFamily="34" charset="0"/>
                <a:cs typeface="Arial" panose="020B0604020202020204" pitchFamily="34" charset="0"/>
              </a:rPr>
              <a:t>физическому лицу (субъекту персональных </a:t>
            </a:r>
            <a:r>
              <a:rPr lang="ru-RU" sz="2000" u="sng" dirty="0" smtClean="0">
                <a:latin typeface="Arial" panose="020B0604020202020204" pitchFamily="34" charset="0"/>
                <a:cs typeface="Arial" panose="020B0604020202020204" pitchFamily="34" charset="0"/>
              </a:rPr>
              <a:t>данных)</a:t>
            </a:r>
          </a:p>
          <a:p>
            <a:pPr algn="r"/>
            <a:r>
              <a:rPr lang="ru-RU" sz="2000" dirty="0" smtClean="0">
                <a:latin typeface="Arial" panose="020B0604020202020204" pitchFamily="34" charset="0"/>
                <a:cs typeface="Arial" panose="020B0604020202020204" pitchFamily="34" charset="0"/>
              </a:rPr>
              <a:t>Федеральный </a:t>
            </a:r>
            <a:r>
              <a:rPr lang="ru-RU" sz="2000" dirty="0">
                <a:latin typeface="Arial" panose="020B0604020202020204" pitchFamily="34" charset="0"/>
                <a:cs typeface="Arial" panose="020B0604020202020204" pitchFamily="34" charset="0"/>
              </a:rPr>
              <a:t>закон от 27.07.2006 № 152-ФЗ </a:t>
            </a:r>
            <a:endParaRPr lang="ru-RU" sz="2000" dirty="0" smtClean="0">
              <a:latin typeface="Arial" panose="020B0604020202020204" pitchFamily="34" charset="0"/>
              <a:cs typeface="Arial" panose="020B0604020202020204" pitchFamily="34" charset="0"/>
            </a:endParaRPr>
          </a:p>
          <a:p>
            <a:pPr algn="r"/>
            <a:r>
              <a:rPr lang="ru-RU" sz="2000" dirty="0" smtClean="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О персональных данных</a:t>
            </a:r>
            <a:r>
              <a:rPr lang="ru-RU" sz="2000" dirty="0" smtClean="0">
                <a:latin typeface="Arial" panose="020B0604020202020204" pitchFamily="34" charset="0"/>
                <a:cs typeface="Arial" panose="020B0604020202020204" pitchFamily="34" charset="0"/>
              </a:rPr>
              <a:t>»</a:t>
            </a:r>
          </a:p>
          <a:p>
            <a:pPr algn="r"/>
            <a:endParaRPr lang="ru-RU" sz="600" dirty="0">
              <a:latin typeface="Arial" panose="020B0604020202020204" pitchFamily="34" charset="0"/>
              <a:cs typeface="Arial" panose="020B0604020202020204" pitchFamily="34" charset="0"/>
            </a:endParaRPr>
          </a:p>
          <a:p>
            <a:pPr algn="just"/>
            <a:r>
              <a:rPr lang="ru-RU" sz="2000" u="sng" dirty="0">
                <a:latin typeface="Arial" panose="020B0604020202020204" pitchFamily="34" charset="0"/>
                <a:cs typeface="Arial" panose="020B0604020202020204" pitchFamily="34" charset="0"/>
              </a:rPr>
              <a:t>"Разъяснения по вопросам отнесения фото-, видеоизображений, дактилоскопических данных и иной информации к биометрическим персональным данным и особенностей их </a:t>
            </a:r>
            <a:r>
              <a:rPr lang="ru-RU" sz="2000" u="sng" dirty="0" smtClean="0">
                <a:latin typeface="Arial" panose="020B0604020202020204" pitchFamily="34" charset="0"/>
                <a:cs typeface="Arial" panose="020B0604020202020204" pitchFamily="34" charset="0"/>
              </a:rPr>
              <a:t>обработки</a:t>
            </a:r>
            <a:r>
              <a:rPr lang="ru-RU" sz="2000" dirty="0" smtClean="0">
                <a:latin typeface="Arial" panose="020B0604020202020204" pitchFamily="34" charset="0"/>
                <a:cs typeface="Arial" panose="020B0604020202020204" pitchFamily="34" charset="0"/>
              </a:rPr>
              <a:t>»                                   Роскомнадзор </a:t>
            </a:r>
            <a:r>
              <a:rPr lang="ru-RU" sz="2000" dirty="0">
                <a:latin typeface="Arial" panose="020B0604020202020204" pitchFamily="34" charset="0"/>
                <a:cs typeface="Arial" panose="020B0604020202020204" pitchFamily="34" charset="0"/>
              </a:rPr>
              <a:t>от 30 августа 2013 г</a:t>
            </a:r>
          </a:p>
        </p:txBody>
      </p:sp>
      <p:sp>
        <p:nvSpPr>
          <p:cNvPr id="5" name="Заголовок 32"/>
          <p:cNvSpPr txBox="1">
            <a:spLocks/>
          </p:cNvSpPr>
          <p:nvPr/>
        </p:nvSpPr>
        <p:spPr>
          <a:xfrm>
            <a:off x="0" y="-27384"/>
            <a:ext cx="9144000" cy="1143000"/>
          </a:xfrm>
          <a:prstGeom prst="rect">
            <a:avLst/>
          </a:prstGeom>
          <a:pattFill prst="smGrid">
            <a:fgClr>
              <a:schemeClr val="accent5">
                <a:lumMod val="60000"/>
                <a:lumOff val="40000"/>
              </a:schemeClr>
            </a:fgClr>
            <a:bgClr>
              <a:schemeClr val="bg1"/>
            </a:bgClr>
          </a:pattFill>
          <a:ln>
            <a:solidFill>
              <a:schemeClr val="accent5">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latin typeface="Arial" panose="020B0604020202020204" pitchFamily="34" charset="0"/>
                <a:cs typeface="Arial" panose="020B0604020202020204" pitchFamily="34" charset="0"/>
              </a:rPr>
              <a:t>Понятие </a:t>
            </a:r>
            <a:r>
              <a:rPr lang="ru-RU" sz="3200" b="1" dirty="0">
                <a:latin typeface="Arial" panose="020B0604020202020204" pitchFamily="34" charset="0"/>
                <a:cs typeface="Arial" panose="020B0604020202020204" pitchFamily="34" charset="0"/>
              </a:rPr>
              <a:t>персональных </a:t>
            </a:r>
            <a:r>
              <a:rPr lang="ru-RU" sz="3200" b="1" dirty="0" smtClean="0">
                <a:latin typeface="Arial" panose="020B0604020202020204" pitchFamily="34" charset="0"/>
                <a:cs typeface="Arial" panose="020B0604020202020204" pitchFamily="34" charset="0"/>
              </a:rPr>
              <a:t>данных в нормативных документах </a:t>
            </a:r>
            <a:endParaRPr lang="ru-R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901794"/>
      </p:ext>
    </p:extLst>
  </p:cSld>
  <p:clrMapOvr>
    <a:masterClrMapping/>
  </p:clrMapOvr>
  <p:transition spd="slow" advClick="0" advTm="700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284199"/>
            <a:ext cx="8892480" cy="977191"/>
          </a:xfrm>
          <a:prstGeom prst="rect">
            <a:avLst/>
          </a:prstGeom>
          <a:noFill/>
        </p:spPr>
        <p:txBody>
          <a:bodyPr wrap="square" rtlCol="0">
            <a:spAutoFit/>
          </a:bodyPr>
          <a:lstStyle/>
          <a:p>
            <a:pPr algn="just">
              <a:lnSpc>
                <a:spcPts val="2300"/>
              </a:lnSpc>
            </a:pPr>
            <a:r>
              <a:rPr lang="ru-RU" sz="2000" b="1" dirty="0" smtClean="0">
                <a:latin typeface="Arial" panose="020B0604020202020204" pitchFamily="34" charset="0"/>
                <a:cs typeface="Arial" panose="020B0604020202020204" pitchFamily="34" charset="0"/>
              </a:rPr>
              <a:t>ст. 5</a:t>
            </a:r>
            <a:r>
              <a:rPr lang="ru-RU" sz="2000" b="1"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«информация </a:t>
            </a:r>
            <a:r>
              <a:rPr lang="ru-RU" dirty="0">
                <a:latin typeface="Arial" panose="020B0604020202020204" pitchFamily="34" charset="0"/>
                <a:cs typeface="Arial" panose="020B0604020202020204" pitchFamily="34" charset="0"/>
              </a:rPr>
              <a:t>в зависимости от категории доступа к ней подразделяется на </a:t>
            </a:r>
            <a:r>
              <a:rPr lang="ru-RU" u="sng" dirty="0">
                <a:latin typeface="Arial" panose="020B0604020202020204" pitchFamily="34" charset="0"/>
                <a:cs typeface="Arial" panose="020B0604020202020204" pitchFamily="34" charset="0"/>
              </a:rPr>
              <a:t>общедоступную информацию</a:t>
            </a:r>
            <a:r>
              <a:rPr lang="ru-RU" dirty="0">
                <a:latin typeface="Arial" panose="020B0604020202020204" pitchFamily="34" charset="0"/>
                <a:cs typeface="Arial" panose="020B0604020202020204" pitchFamily="34" charset="0"/>
              </a:rPr>
              <a:t>, а также на информацию, доступ к которой ограничен федеральными законами (</a:t>
            </a:r>
            <a:r>
              <a:rPr lang="ru-RU" u="sng" dirty="0">
                <a:latin typeface="Arial" panose="020B0604020202020204" pitchFamily="34" charset="0"/>
                <a:cs typeface="Arial" panose="020B0604020202020204" pitchFamily="34" charset="0"/>
              </a:rPr>
              <a:t>информация ограниченного доступа</a:t>
            </a:r>
            <a:r>
              <a:rPr lang="ru-RU" dirty="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p:txBody>
      </p:sp>
      <p:sp>
        <p:nvSpPr>
          <p:cNvPr id="3" name="TextBox 2"/>
          <p:cNvSpPr txBox="1"/>
          <p:nvPr/>
        </p:nvSpPr>
        <p:spPr>
          <a:xfrm>
            <a:off x="125760" y="2504673"/>
            <a:ext cx="8892480" cy="3970318"/>
          </a:xfrm>
          <a:prstGeom prst="rect">
            <a:avLst/>
          </a:prstGeom>
          <a:noFill/>
        </p:spPr>
        <p:txBody>
          <a:bodyPr wrap="square" rtlCol="0">
            <a:spAutoFit/>
          </a:bodyPr>
          <a:lstStyle/>
          <a:p>
            <a:pPr algn="just"/>
            <a:r>
              <a:rPr lang="ru-RU" u="sng" dirty="0">
                <a:latin typeface="Arial" panose="020B0604020202020204" pitchFamily="34" charset="0"/>
                <a:cs typeface="Arial" panose="020B0604020202020204" pitchFamily="34" charset="0"/>
              </a:rPr>
              <a:t>Общедоступная информация </a:t>
            </a:r>
            <a:r>
              <a:rPr lang="ru-RU" dirty="0" smtClean="0">
                <a:latin typeface="Arial" panose="020B0604020202020204" pitchFamily="34" charset="0"/>
                <a:cs typeface="Arial" panose="020B0604020202020204" pitchFamily="34" charset="0"/>
              </a:rPr>
              <a:t>– информация</a:t>
            </a:r>
            <a:r>
              <a:rPr lang="ru-RU" dirty="0">
                <a:latin typeface="Arial" panose="020B0604020202020204" pitchFamily="34" charset="0"/>
                <a:cs typeface="Arial" panose="020B0604020202020204" pitchFamily="34" charset="0"/>
              </a:rPr>
              <a:t>, которую нельзя скрывать от </a:t>
            </a:r>
            <a:r>
              <a:rPr lang="ru-RU" dirty="0" smtClean="0">
                <a:latin typeface="Arial" panose="020B0604020202020204" pitchFamily="34" charset="0"/>
                <a:cs typeface="Arial" panose="020B0604020202020204" pitchFamily="34" charset="0"/>
              </a:rPr>
              <a:t>общества (информация </a:t>
            </a:r>
            <a:r>
              <a:rPr lang="ru-RU" dirty="0">
                <a:latin typeface="Arial" panose="020B0604020202020204" pitchFamily="34" charset="0"/>
                <a:cs typeface="Arial" panose="020B0604020202020204" pitchFamily="34" charset="0"/>
              </a:rPr>
              <a:t>о состоянии окружающей среды, о деятельности органов государственной власти и органов местного самоуправления, документы, накапливаемые в открытых фондах библиотек и </a:t>
            </a:r>
            <a:r>
              <a:rPr lang="ru-RU" dirty="0" smtClean="0">
                <a:latin typeface="Arial" panose="020B0604020202020204" pitchFamily="34" charset="0"/>
                <a:cs typeface="Arial" panose="020B0604020202020204" pitchFamily="34" charset="0"/>
              </a:rPr>
              <a:t>архивов, нормативные </a:t>
            </a:r>
            <a:r>
              <a:rPr lang="ru-RU" dirty="0">
                <a:latin typeface="Arial" panose="020B0604020202020204" pitchFamily="34" charset="0"/>
                <a:cs typeface="Arial" panose="020B0604020202020204" pitchFamily="34" charset="0"/>
              </a:rPr>
              <a:t>правовые акты, затрагивающие права, свободы и обязанности человека и гражданина, правовое положение организаций и полномочия государственных органов, органов местного самоуправления</a:t>
            </a:r>
            <a:r>
              <a:rPr lang="ru-RU" dirty="0" smtClean="0">
                <a:latin typeface="Arial" panose="020B0604020202020204" pitchFamily="34" charset="0"/>
                <a:cs typeface="Arial" panose="020B0604020202020204" pitchFamily="34" charset="0"/>
              </a:rPr>
              <a:t>.</a:t>
            </a:r>
          </a:p>
          <a:p>
            <a:pPr algn="just"/>
            <a:endParaRPr lang="ru-RU" dirty="0">
              <a:latin typeface="Arial" panose="020B0604020202020204" pitchFamily="34" charset="0"/>
              <a:cs typeface="Arial" panose="020B0604020202020204" pitchFamily="34" charset="0"/>
            </a:endParaRPr>
          </a:p>
          <a:p>
            <a:pPr algn="just"/>
            <a:r>
              <a:rPr lang="ru-RU" u="sng" dirty="0">
                <a:latin typeface="Arial" panose="020B0604020202020204" pitchFamily="34" charset="0"/>
                <a:cs typeface="Arial" panose="020B0604020202020204" pitchFamily="34" charset="0"/>
              </a:rPr>
              <a:t>Информацией ограниченного </a:t>
            </a:r>
            <a:r>
              <a:rPr lang="ru-RU" u="sng" dirty="0" smtClean="0">
                <a:latin typeface="Arial" panose="020B0604020202020204" pitchFamily="34" charset="0"/>
                <a:cs typeface="Arial" panose="020B0604020202020204" pitchFamily="34" charset="0"/>
              </a:rPr>
              <a:t>доступа-</a:t>
            </a:r>
            <a:r>
              <a:rPr lang="ru-RU" dirty="0" smtClean="0">
                <a:latin typeface="Arial" panose="020B0604020202020204" pitchFamily="34" charset="0"/>
                <a:cs typeface="Arial" panose="020B0604020202020204" pitchFamily="34" charset="0"/>
              </a:rPr>
              <a:t>информация, </a:t>
            </a:r>
            <a:r>
              <a:rPr lang="ru-RU" dirty="0">
                <a:latin typeface="Arial" panose="020B0604020202020204" pitchFamily="34" charset="0"/>
                <a:cs typeface="Arial" panose="020B0604020202020204" pitchFamily="34" charset="0"/>
              </a:rPr>
              <a:t>представляющая ценность для ее владельца, доступ к которой ограничивается на законном основании. В свою очередь информация ограниченного доступа подразделяется на </a:t>
            </a:r>
            <a:r>
              <a:rPr lang="ru-RU" u="sng" dirty="0">
                <a:latin typeface="Arial" panose="020B0604020202020204" pitchFamily="34" charset="0"/>
                <a:cs typeface="Arial" panose="020B0604020202020204" pitchFamily="34" charset="0"/>
              </a:rPr>
              <a:t>информацию, составляющую государственную тайну</a:t>
            </a:r>
            <a:r>
              <a:rPr lang="ru-RU" dirty="0">
                <a:latin typeface="Arial" panose="020B0604020202020204" pitchFamily="34" charset="0"/>
                <a:cs typeface="Arial" panose="020B0604020202020204" pitchFamily="34" charset="0"/>
              </a:rPr>
              <a:t> и информацию, соблюдение конфиденциальности которой установлено федеральным законом (</a:t>
            </a:r>
            <a:r>
              <a:rPr lang="ru-RU" u="sng" dirty="0">
                <a:latin typeface="Arial" panose="020B0604020202020204" pitchFamily="34" charset="0"/>
                <a:cs typeface="Arial" panose="020B0604020202020204" pitchFamily="34" charset="0"/>
              </a:rPr>
              <a:t>конфиденциальная информация</a:t>
            </a:r>
            <a:r>
              <a:rPr lang="ru-RU" dirty="0">
                <a:latin typeface="Arial" panose="020B0604020202020204" pitchFamily="34" charset="0"/>
                <a:cs typeface="Arial" panose="020B0604020202020204" pitchFamily="34" charset="0"/>
              </a:rPr>
              <a:t>).</a:t>
            </a:r>
          </a:p>
        </p:txBody>
      </p:sp>
      <p:sp>
        <p:nvSpPr>
          <p:cNvPr id="5" name="Заголовок 32"/>
          <p:cNvSpPr txBox="1">
            <a:spLocks/>
          </p:cNvSpPr>
          <p:nvPr/>
        </p:nvSpPr>
        <p:spPr>
          <a:xfrm>
            <a:off x="0" y="-27384"/>
            <a:ext cx="9144000" cy="1143000"/>
          </a:xfrm>
          <a:prstGeom prst="rect">
            <a:avLst/>
          </a:prstGeom>
          <a:pattFill prst="smGrid">
            <a:fgClr>
              <a:schemeClr val="accent5">
                <a:lumMod val="60000"/>
                <a:lumOff val="40000"/>
              </a:schemeClr>
            </a:fgClr>
            <a:bgClr>
              <a:schemeClr val="bg1"/>
            </a:bgClr>
          </a:pattFill>
          <a:ln>
            <a:solidFill>
              <a:schemeClr val="accent5">
                <a:lumMod val="75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a:latin typeface="Arial" panose="020B0604020202020204" pitchFamily="34" charset="0"/>
                <a:cs typeface="Arial" panose="020B0604020202020204" pitchFamily="34" charset="0"/>
              </a:rPr>
              <a:t>Федеральный закон от 27.07.2006 № 149-ФЗ </a:t>
            </a:r>
            <a:endParaRPr lang="ru-RU" sz="2400" dirty="0" smtClean="0">
              <a:latin typeface="Arial" panose="020B0604020202020204" pitchFamily="34" charset="0"/>
              <a:cs typeface="Arial" panose="020B0604020202020204" pitchFamily="34" charset="0"/>
            </a:endParaRPr>
          </a:p>
          <a:p>
            <a:r>
              <a:rPr lang="ru-RU" sz="2400" dirty="0" smtClean="0">
                <a:latin typeface="Arial" panose="020B0604020202020204" pitchFamily="34" charset="0"/>
                <a:cs typeface="Arial" panose="020B0604020202020204" pitchFamily="34" charset="0"/>
              </a:rPr>
              <a:t>«</a:t>
            </a:r>
            <a:r>
              <a:rPr lang="ru-RU" sz="2400" dirty="0">
                <a:latin typeface="Arial" panose="020B0604020202020204" pitchFamily="34" charset="0"/>
                <a:cs typeface="Arial" panose="020B0604020202020204" pitchFamily="34" charset="0"/>
              </a:rPr>
              <a:t>Об информации, информационных технологиях и о защите информации» </a:t>
            </a:r>
            <a:r>
              <a:rPr lang="ru-RU" sz="2000" dirty="0">
                <a:latin typeface="Arial" panose="020B0604020202020204" pitchFamily="34" charset="0"/>
                <a:cs typeface="Arial" panose="020B0604020202020204" pitchFamily="34" charset="0"/>
              </a:rPr>
              <a:t>(с изменениями и дополнениями)</a:t>
            </a:r>
            <a:endParaRPr lang="ru-R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713342"/>
      </p:ext>
    </p:extLst>
  </p:cSld>
  <p:clrMapOvr>
    <a:masterClrMapping/>
  </p:clrMapOvr>
  <p:transition spd="slow" advClick="0" advTm="700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760" y="1102578"/>
            <a:ext cx="8892480" cy="5755422"/>
          </a:xfrm>
          <a:prstGeom prst="rect">
            <a:avLst/>
          </a:prstGeom>
          <a:noFill/>
        </p:spPr>
        <p:txBody>
          <a:bodyPr wrap="square" rtlCol="0">
            <a:spAutoFit/>
          </a:bodyPr>
          <a:lstStyle/>
          <a:p>
            <a:pPr algn="just"/>
            <a:r>
              <a:rPr lang="ru-RU" sz="1600" dirty="0">
                <a:latin typeface="Arial" panose="020B0604020202020204" pitchFamily="34" charset="0"/>
                <a:cs typeface="Arial" panose="020B0604020202020204" pitchFamily="34" charset="0"/>
              </a:rPr>
              <a:t>К видам </a:t>
            </a:r>
            <a:r>
              <a:rPr lang="ru-RU" sz="1600" u="sng" dirty="0">
                <a:latin typeface="Arial" panose="020B0604020202020204" pitchFamily="34" charset="0"/>
                <a:cs typeface="Arial" panose="020B0604020202020204" pitchFamily="34" charset="0"/>
              </a:rPr>
              <a:t>конфиденциальной информации </a:t>
            </a:r>
            <a:r>
              <a:rPr lang="ru-RU" sz="1600" dirty="0">
                <a:latin typeface="Arial" panose="020B0604020202020204" pitchFamily="34" charset="0"/>
                <a:cs typeface="Arial" panose="020B0604020202020204" pitchFamily="34" charset="0"/>
              </a:rPr>
              <a:t>можно отнести следующее:</a:t>
            </a:r>
          </a:p>
          <a:p>
            <a:pPr algn="just"/>
            <a:r>
              <a:rPr lang="ru-RU" sz="1600" dirty="0">
                <a:latin typeface="Arial" panose="020B0604020202020204" pitchFamily="34" charset="0"/>
                <a:cs typeface="Arial" panose="020B0604020202020204" pitchFamily="34" charset="0"/>
              </a:rPr>
              <a:t>•	Персональные данные - сведения о фактах, событиях и обстоятельствах частой жизни гражданина, позволяющие идентифицировать его личность, за исключением сведений, подлежащих распространению в средствах массовой информации в установленных федеральными законами случаях;</a:t>
            </a:r>
          </a:p>
          <a:p>
            <a:pPr algn="just"/>
            <a:r>
              <a:rPr lang="ru-RU" sz="1600" dirty="0">
                <a:latin typeface="Arial" panose="020B0604020202020204" pitchFamily="34" charset="0"/>
                <a:cs typeface="Arial" panose="020B0604020202020204" pitchFamily="34" charset="0"/>
              </a:rPr>
              <a:t>•	Тайна следствия и судопроизводства - сведения, составляющие тайну следствия и судопроизводства, а также сведения о защищаемых лицах и мерах государственной защиты, осуществляемой в соответствии с ФЗ от 20 августа 2004 г. № 119-ФЗ "О государственной защите потерпевших, свидетелей и иных участников уголовного судопроизводства" и другими нормативными правовыми актами Российской Федерации;</a:t>
            </a:r>
          </a:p>
          <a:p>
            <a:pPr algn="just"/>
            <a:r>
              <a:rPr lang="ru-RU" sz="1600" dirty="0">
                <a:latin typeface="Arial" panose="020B0604020202020204" pitchFamily="34" charset="0"/>
                <a:cs typeface="Arial" panose="020B0604020202020204" pitchFamily="34" charset="0"/>
              </a:rPr>
              <a:t>•	Служебная тайна - служебные сведения, доступ к которым ограничен органами государственной власти в соответствии с Гражданским кодексом Российской Федерации и федеральными законами;</a:t>
            </a:r>
          </a:p>
          <a:p>
            <a:pPr algn="just"/>
            <a:r>
              <a:rPr lang="ru-RU" sz="1600" dirty="0">
                <a:latin typeface="Arial" panose="020B0604020202020204" pitchFamily="34" charset="0"/>
                <a:cs typeface="Arial" panose="020B0604020202020204" pitchFamily="34" charset="0"/>
              </a:rPr>
              <a:t>•	Профессиональная тайна - сведения, связанные с профессиональной деятельностью, доступ к которым ограничен в соответствии с Конституцией Российской Федерации и федеральными законами (врачебная, нотариальная, адвокатская тайна, тайна переписки, телефонных переговоров, почтовых отправлений, телеграфных и иных сообщений и т.д.);</a:t>
            </a:r>
          </a:p>
          <a:p>
            <a:pPr algn="just"/>
            <a:r>
              <a:rPr lang="ru-RU" sz="1600" dirty="0">
                <a:latin typeface="Arial" panose="020B0604020202020204" pitchFamily="34" charset="0"/>
                <a:cs typeface="Arial" panose="020B0604020202020204" pitchFamily="34" charset="0"/>
              </a:rPr>
              <a:t>•	Коммерческая тайна - сведения, связанные с коммерческой деятельностью, доступ к которым ограничен в соответствии с Гражданским кодексом Российской Федерации и федеральными законами;</a:t>
            </a:r>
          </a:p>
          <a:p>
            <a:pPr algn="just"/>
            <a:r>
              <a:rPr lang="ru-RU" sz="1600" dirty="0">
                <a:latin typeface="Arial" panose="020B0604020202020204" pitchFamily="34" charset="0"/>
                <a:cs typeface="Arial" panose="020B0604020202020204" pitchFamily="34" charset="0"/>
              </a:rPr>
              <a:t>•	Сведения о сущности изобретения - сведения о сущности изобретения, полезной модели или промышленного образца до официальной публикации информации о них.</a:t>
            </a:r>
          </a:p>
        </p:txBody>
      </p:sp>
      <p:sp>
        <p:nvSpPr>
          <p:cNvPr id="5" name="Заголовок 32"/>
          <p:cNvSpPr txBox="1">
            <a:spLocks/>
          </p:cNvSpPr>
          <p:nvPr/>
        </p:nvSpPr>
        <p:spPr>
          <a:xfrm>
            <a:off x="0" y="-27384"/>
            <a:ext cx="9144000" cy="1143000"/>
          </a:xfrm>
          <a:prstGeom prst="rect">
            <a:avLst/>
          </a:prstGeom>
          <a:pattFill prst="smGrid">
            <a:fgClr>
              <a:schemeClr val="accent5">
                <a:lumMod val="60000"/>
                <a:lumOff val="40000"/>
              </a:schemeClr>
            </a:fgClr>
            <a:bgClr>
              <a:schemeClr val="bg1"/>
            </a:bgClr>
          </a:pattFill>
          <a:ln>
            <a:solidFill>
              <a:schemeClr val="accent5">
                <a:lumMod val="75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latin typeface="Arial" panose="020B0604020202020204" pitchFamily="34" charset="0"/>
                <a:cs typeface="Arial" panose="020B0604020202020204" pitchFamily="34" charset="0"/>
              </a:rPr>
              <a:t>Указ </a:t>
            </a:r>
            <a:r>
              <a:rPr lang="ru-RU" sz="2000" b="1" dirty="0">
                <a:latin typeface="Arial" panose="020B0604020202020204" pitchFamily="34" charset="0"/>
                <a:cs typeface="Arial" panose="020B0604020202020204" pitchFamily="34" charset="0"/>
              </a:rPr>
              <a:t>Президента РФ от 06.03.1997 № 188 </a:t>
            </a:r>
            <a:endParaRPr lang="ru-RU" sz="2000" b="1" dirty="0" smtClean="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a:t>
            </a:r>
            <a:r>
              <a:rPr lang="ru-RU" sz="2000" b="1" dirty="0">
                <a:latin typeface="Arial" panose="020B0604020202020204" pitchFamily="34" charset="0"/>
                <a:cs typeface="Arial" panose="020B0604020202020204" pitchFamily="34" charset="0"/>
              </a:rPr>
              <a:t>Об утверждении перечня сведений конфиденциального характера» </a:t>
            </a:r>
            <a:r>
              <a:rPr lang="ru-RU" sz="1800" b="1" dirty="0">
                <a:latin typeface="Arial" panose="020B0604020202020204" pitchFamily="34" charset="0"/>
                <a:cs typeface="Arial" panose="020B0604020202020204" pitchFamily="34" charset="0"/>
              </a:rPr>
              <a:t>(с изменениями и дополнениями от 23.09.2005, 13.07.2015)</a:t>
            </a:r>
            <a:endParaRPr lang="ru-R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057097"/>
      </p:ext>
    </p:extLst>
  </p:cSld>
  <p:clrMapOvr>
    <a:masterClrMapping/>
  </p:clrMapOvr>
  <p:transition spd="slow" advClick="0" advTm="700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2"/>
          <p:cNvSpPr txBox="1">
            <a:spLocks/>
          </p:cNvSpPr>
          <p:nvPr/>
        </p:nvSpPr>
        <p:spPr>
          <a:xfrm>
            <a:off x="0" y="-27384"/>
            <a:ext cx="9144000" cy="1143000"/>
          </a:xfrm>
          <a:prstGeom prst="rect">
            <a:avLst/>
          </a:prstGeom>
          <a:pattFill prst="smGrid">
            <a:fgClr>
              <a:schemeClr val="accent5">
                <a:lumMod val="60000"/>
                <a:lumOff val="40000"/>
              </a:schemeClr>
            </a:fgClr>
            <a:bgClr>
              <a:schemeClr val="bg1"/>
            </a:bgClr>
          </a:pattFill>
          <a:ln>
            <a:solidFill>
              <a:schemeClr val="accent5">
                <a:lumMod val="75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latin typeface="Arial" panose="020B0604020202020204" pitchFamily="34" charset="0"/>
                <a:cs typeface="Arial" panose="020B0604020202020204" pitchFamily="34" charset="0"/>
              </a:rPr>
              <a:t>Обработка персональных данных, их хранение и использование</a:t>
            </a:r>
            <a:endParaRPr lang="ru-RU" sz="1800" b="1" dirty="0">
              <a:latin typeface="Arial" panose="020B0604020202020204" pitchFamily="34" charset="0"/>
              <a:cs typeface="Arial" panose="020B0604020202020204" pitchFamily="34" charset="0"/>
            </a:endParaRPr>
          </a:p>
        </p:txBody>
      </p:sp>
      <p:sp>
        <p:nvSpPr>
          <p:cNvPr id="6" name="TextBox 5"/>
          <p:cNvSpPr txBox="1"/>
          <p:nvPr/>
        </p:nvSpPr>
        <p:spPr>
          <a:xfrm>
            <a:off x="125760" y="1192188"/>
            <a:ext cx="8892480" cy="5632311"/>
          </a:xfrm>
          <a:prstGeom prst="rect">
            <a:avLst/>
          </a:prstGeom>
          <a:noFill/>
        </p:spPr>
        <p:txBody>
          <a:bodyPr wrap="square" rtlCol="0">
            <a:spAutoFit/>
          </a:bodyPr>
          <a:lstStyle/>
          <a:p>
            <a:pPr algn="ctr"/>
            <a:r>
              <a:rPr lang="ru-RU" dirty="0">
                <a:latin typeface="Arial" panose="020B0604020202020204" pitchFamily="34" charset="0"/>
                <a:cs typeface="Arial" panose="020B0604020202020204" pitchFamily="34" charset="0"/>
              </a:rPr>
              <a:t>Конвенция о защите физических лиц при автоматизированной обработке персональных </a:t>
            </a:r>
            <a:r>
              <a:rPr lang="ru-RU" dirty="0" smtClean="0">
                <a:latin typeface="Arial" panose="020B0604020202020204" pitchFamily="34" charset="0"/>
                <a:cs typeface="Arial" panose="020B0604020202020204" pitchFamily="34" charset="0"/>
              </a:rPr>
              <a:t>данных  </a:t>
            </a:r>
            <a:r>
              <a:rPr lang="ru-RU" dirty="0">
                <a:latin typeface="Arial" panose="020B0604020202020204" pitchFamily="34" charset="0"/>
                <a:cs typeface="Arial" panose="020B0604020202020204" pitchFamily="34" charset="0"/>
              </a:rPr>
              <a:t>(</a:t>
            </a:r>
            <a:r>
              <a:rPr lang="ru-RU" sz="1600" dirty="0">
                <a:latin typeface="Arial" panose="020B0604020202020204" pitchFamily="34" charset="0"/>
                <a:cs typeface="Arial" panose="020B0604020202020204" pitchFamily="34" charset="0"/>
              </a:rPr>
              <a:t>ETS N 108) (рус., англ.) (от 28.01.1981 с изменениями, внесенными Международным договором от 15.06.1999). Ратифицирована Федеральным законом РФ от 19.12.2005 № 160-ФЗ</a:t>
            </a:r>
          </a:p>
          <a:p>
            <a:pPr algn="just"/>
            <a:r>
              <a:rPr lang="ru-RU" sz="1600" b="1" dirty="0" smtClean="0">
                <a:latin typeface="Arial" panose="020B0604020202020204" pitchFamily="34" charset="0"/>
                <a:cs typeface="Arial" panose="020B0604020202020204" pitchFamily="34" charset="0"/>
              </a:rPr>
              <a:t>ст</a:t>
            </a:r>
            <a:r>
              <a:rPr lang="ru-RU" sz="1600" b="1" dirty="0">
                <a:latin typeface="Arial" panose="020B0604020202020204" pitchFamily="34" charset="0"/>
                <a:cs typeface="Arial" panose="020B0604020202020204" pitchFamily="34" charset="0"/>
              </a:rPr>
              <a:t>. 2 </a:t>
            </a:r>
            <a:r>
              <a:rPr lang="ru-RU" sz="1600" u="sng" dirty="0">
                <a:latin typeface="Arial" panose="020B0604020202020204" pitchFamily="34" charset="0"/>
                <a:cs typeface="Arial" panose="020B0604020202020204" pitchFamily="34" charset="0"/>
              </a:rPr>
              <a:t>Определения </a:t>
            </a:r>
          </a:p>
          <a:p>
            <a:pPr algn="just"/>
            <a:r>
              <a:rPr lang="ru-RU" sz="1600" dirty="0">
                <a:latin typeface="Arial" panose="020B0604020202020204" pitchFamily="34" charset="0"/>
                <a:cs typeface="Arial" panose="020B0604020202020204" pitchFamily="34" charset="0"/>
              </a:rPr>
              <a:t>Для целей настоящей Конвенции:</a:t>
            </a:r>
          </a:p>
          <a:p>
            <a:pPr algn="just"/>
            <a:r>
              <a:rPr lang="ru-RU" sz="1600" dirty="0">
                <a:latin typeface="Arial" panose="020B0604020202020204" pitchFamily="34" charset="0"/>
                <a:cs typeface="Arial" panose="020B0604020202020204" pitchFamily="34" charset="0"/>
              </a:rPr>
              <a:t>а) </a:t>
            </a:r>
            <a:r>
              <a:rPr lang="ru-RU" sz="1600" u="sng" dirty="0">
                <a:latin typeface="Arial" panose="020B0604020202020204" pitchFamily="34" charset="0"/>
                <a:cs typeface="Arial" panose="020B0604020202020204" pitchFamily="34" charset="0"/>
              </a:rPr>
              <a:t>«персональные данные» </a:t>
            </a:r>
            <a:r>
              <a:rPr lang="ru-RU" sz="1600" dirty="0">
                <a:latin typeface="Arial" panose="020B0604020202020204" pitchFamily="34" charset="0"/>
                <a:cs typeface="Arial" panose="020B0604020202020204" pitchFamily="34" charset="0"/>
              </a:rPr>
              <a:t>означают информацию, касающуюся конкретного или могущего быть идентифицированным лица («субъекта данных»);</a:t>
            </a:r>
          </a:p>
          <a:p>
            <a:pPr algn="just"/>
            <a:r>
              <a:rPr lang="ru-RU" sz="1600" dirty="0">
                <a:latin typeface="Arial" panose="020B0604020202020204" pitchFamily="34" charset="0"/>
                <a:cs typeface="Arial" panose="020B0604020202020204" pitchFamily="34" charset="0"/>
              </a:rPr>
              <a:t>b) </a:t>
            </a:r>
            <a:r>
              <a:rPr lang="ru-RU" sz="1600" u="sng" dirty="0">
                <a:latin typeface="Arial" panose="020B0604020202020204" pitchFamily="34" charset="0"/>
                <a:cs typeface="Arial" panose="020B0604020202020204" pitchFamily="34" charset="0"/>
              </a:rPr>
              <a:t>«автоматизированная база данных» </a:t>
            </a:r>
            <a:r>
              <a:rPr lang="ru-RU" sz="1600" dirty="0">
                <a:latin typeface="Arial" panose="020B0604020202020204" pitchFamily="34" charset="0"/>
                <a:cs typeface="Arial" panose="020B0604020202020204" pitchFamily="34" charset="0"/>
              </a:rPr>
              <a:t>означает любой набор данных, к которым применяется автоматическая обработка;</a:t>
            </a:r>
          </a:p>
          <a:p>
            <a:pPr algn="just"/>
            <a:r>
              <a:rPr lang="ru-RU" sz="1600" dirty="0">
                <a:latin typeface="Arial" panose="020B0604020202020204" pitchFamily="34" charset="0"/>
                <a:cs typeface="Arial" panose="020B0604020202020204" pitchFamily="34" charset="0"/>
              </a:rPr>
              <a:t>с) </a:t>
            </a:r>
            <a:r>
              <a:rPr lang="ru-RU" sz="1600" u="sng" dirty="0">
                <a:latin typeface="Arial" panose="020B0604020202020204" pitchFamily="34" charset="0"/>
                <a:cs typeface="Arial" panose="020B0604020202020204" pitchFamily="34" charset="0"/>
              </a:rPr>
              <a:t>«автоматическая обработка» </a:t>
            </a:r>
            <a:r>
              <a:rPr lang="ru-RU" sz="1600" dirty="0">
                <a:latin typeface="Arial" panose="020B0604020202020204" pitchFamily="34" charset="0"/>
                <a:cs typeface="Arial" panose="020B0604020202020204" pitchFamily="34" charset="0"/>
              </a:rPr>
              <a:t>включает следующие операции, если они полностью или частично осуществляются с применением автоматизированных средств: накопление данных, проведение логических или/и арифметических операций с такими данными, их изменение, стирание, восстановление или распространение</a:t>
            </a:r>
            <a:r>
              <a:rPr lang="ru-RU" sz="1600" dirty="0" smtClean="0">
                <a:latin typeface="Arial" panose="020B0604020202020204" pitchFamily="34" charset="0"/>
                <a:cs typeface="Arial" panose="020B0604020202020204" pitchFamily="34" charset="0"/>
              </a:rPr>
              <a:t>;)</a:t>
            </a:r>
          </a:p>
          <a:p>
            <a:pPr algn="just"/>
            <a:endParaRPr lang="ru-RU" sz="1600" dirty="0" smtClean="0">
              <a:latin typeface="Arial" panose="020B0604020202020204" pitchFamily="34" charset="0"/>
              <a:cs typeface="Arial" panose="020B0604020202020204" pitchFamily="34" charset="0"/>
            </a:endParaRPr>
          </a:p>
          <a:p>
            <a:pPr algn="ctr"/>
            <a:r>
              <a:rPr lang="ru-RU" dirty="0">
                <a:latin typeface="Arial" panose="020B0604020202020204" pitchFamily="34" charset="0"/>
                <a:cs typeface="Arial" panose="020B0604020202020204" pitchFamily="34" charset="0"/>
              </a:rPr>
              <a:t>Федеральный Закон «О персональных данных» от 27.07.2006 № </a:t>
            </a:r>
            <a:r>
              <a:rPr lang="ru-RU" dirty="0" smtClean="0">
                <a:latin typeface="Arial" panose="020B0604020202020204" pitchFamily="34" charset="0"/>
                <a:cs typeface="Arial" panose="020B0604020202020204" pitchFamily="34" charset="0"/>
              </a:rPr>
              <a:t>152-ФЗ</a:t>
            </a:r>
          </a:p>
          <a:p>
            <a:pPr algn="just"/>
            <a:r>
              <a:rPr lang="ru-RU" dirty="0" smtClean="0">
                <a:latin typeface="Arial" panose="020B0604020202020204" pitchFamily="34" charset="0"/>
                <a:cs typeface="Arial" panose="020B0604020202020204" pitchFamily="34" charset="0"/>
              </a:rPr>
              <a:t>«</a:t>
            </a:r>
            <a:r>
              <a:rPr lang="ru-RU" sz="1600" u="sng" dirty="0" smtClean="0">
                <a:latin typeface="Arial" panose="020B0604020202020204" pitchFamily="34" charset="0"/>
                <a:cs typeface="Arial" panose="020B0604020202020204" pitchFamily="34" charset="0"/>
              </a:rPr>
              <a:t>Обработка </a:t>
            </a:r>
            <a:r>
              <a:rPr lang="ru-RU" sz="1600" u="sng" dirty="0">
                <a:latin typeface="Arial" panose="020B0604020202020204" pitchFamily="34" charset="0"/>
                <a:cs typeface="Arial" panose="020B0604020202020204" pitchFamily="34" charset="0"/>
              </a:rPr>
              <a:t>персональных данных </a:t>
            </a:r>
            <a:r>
              <a:rPr lang="ru-RU" sz="1600" dirty="0">
                <a:latin typeface="Arial" panose="020B0604020202020204" pitchFamily="34" charset="0"/>
                <a:cs typeface="Arial" panose="020B0604020202020204" pitchFamily="34" charset="0"/>
              </a:rPr>
              <a:t>— любое действие (операция) или совокупность действий (операций), совершаемых с использованием средств автоматизации или без использования таких средств с персональными данными, включая сбор, запись, систематизацию, накопление, хранение, уточнение (обновление, изменение), извлечение, использование, передачу (распространение, предоставление, доступ), обезличивание, блокирование, удаление, уничтожение персональных данных» </a:t>
            </a:r>
          </a:p>
        </p:txBody>
      </p:sp>
    </p:spTree>
    <p:extLst>
      <p:ext uri="{BB962C8B-B14F-4D97-AF65-F5344CB8AC3E}">
        <p14:creationId xmlns:p14="http://schemas.microsoft.com/office/powerpoint/2010/main" val="3091188271"/>
      </p:ext>
    </p:extLst>
  </p:cSld>
  <p:clrMapOvr>
    <a:masterClrMapping/>
  </p:clrMapOvr>
  <p:transition spd="slow" advClick="0" advTm="7000">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15616"/>
            <a:ext cx="9144000" cy="5724644"/>
          </a:xfrm>
          <a:prstGeom prst="rect">
            <a:avLst/>
          </a:prstGeom>
          <a:noFill/>
        </p:spPr>
        <p:txBody>
          <a:bodyPr wrap="square" rtlCol="0">
            <a:spAutoFit/>
          </a:bodyPr>
          <a:lstStyle/>
          <a:p>
            <a:pPr algn="just"/>
            <a:r>
              <a:rPr lang="ru-RU" sz="2000" b="1" dirty="0" smtClean="0">
                <a:latin typeface="Arial" panose="020B0604020202020204" pitchFamily="34" charset="0"/>
                <a:cs typeface="Arial" panose="020B0604020202020204" pitchFamily="34" charset="0"/>
              </a:rPr>
              <a:t>гл. 2. ст. </a:t>
            </a:r>
            <a:r>
              <a:rPr lang="ru-RU" sz="2000" b="1" dirty="0">
                <a:latin typeface="Arial" panose="020B0604020202020204" pitchFamily="34" charset="0"/>
                <a:cs typeface="Arial" panose="020B0604020202020204" pitchFamily="34" charset="0"/>
              </a:rPr>
              <a:t>9. </a:t>
            </a:r>
            <a:r>
              <a:rPr lang="ru-RU" sz="1600" b="1" u="sng" dirty="0">
                <a:latin typeface="Arial" panose="020B0604020202020204" pitchFamily="34" charset="0"/>
                <a:cs typeface="Arial" panose="020B0604020202020204" pitchFamily="34" charset="0"/>
              </a:rPr>
              <a:t>Согласие субъекта персональных данных на обработку его персональных </a:t>
            </a:r>
            <a:r>
              <a:rPr lang="ru-RU" sz="1600" b="1" u="sng" dirty="0" smtClean="0">
                <a:latin typeface="Arial" panose="020B0604020202020204" pitchFamily="34" charset="0"/>
                <a:cs typeface="Arial" panose="020B0604020202020204" pitchFamily="34" charset="0"/>
              </a:rPr>
              <a:t>данных</a:t>
            </a:r>
          </a:p>
          <a:p>
            <a:pPr algn="just"/>
            <a:r>
              <a:rPr lang="ru-RU" sz="1500" b="1" u="sng" dirty="0" smtClean="0">
                <a:latin typeface="Arial" panose="020B0604020202020204" pitchFamily="34" charset="0"/>
                <a:cs typeface="Arial" panose="020B0604020202020204" pitchFamily="34" charset="0"/>
              </a:rPr>
              <a:t>ч.4.</a:t>
            </a:r>
            <a:r>
              <a:rPr lang="ru-RU" sz="1500" u="sng" dirty="0" smtClean="0">
                <a:latin typeface="Arial" panose="020B0604020202020204" pitchFamily="34" charset="0"/>
                <a:cs typeface="Arial" panose="020B0604020202020204" pitchFamily="34" charset="0"/>
              </a:rPr>
              <a:t>Согласие </a:t>
            </a:r>
            <a:r>
              <a:rPr lang="ru-RU" sz="1500" u="sng" dirty="0">
                <a:latin typeface="Arial" panose="020B0604020202020204" pitchFamily="34" charset="0"/>
                <a:cs typeface="Arial" panose="020B0604020202020204" pitchFamily="34" charset="0"/>
              </a:rPr>
              <a:t>в письменной форме субъекта персональных данных на обработку его персональных данных должно включать в себя, в частности:</a:t>
            </a:r>
          </a:p>
          <a:p>
            <a:pPr algn="just"/>
            <a:r>
              <a:rPr lang="ru-RU" sz="1500" dirty="0">
                <a:latin typeface="Arial" panose="020B0604020202020204" pitchFamily="34" charset="0"/>
                <a:cs typeface="Arial" panose="020B0604020202020204" pitchFamily="34" charset="0"/>
              </a:rPr>
              <a:t>1) фамилию, имя, отчество, адрес субъекта персональных данных, номер основного документа, удостоверяющего его личность, сведения о дате выдачи указанного документа и выдавшем его органе;</a:t>
            </a:r>
          </a:p>
          <a:p>
            <a:pPr algn="just"/>
            <a:r>
              <a:rPr lang="ru-RU" sz="1500" dirty="0">
                <a:latin typeface="Arial" panose="020B0604020202020204" pitchFamily="34" charset="0"/>
                <a:cs typeface="Arial" panose="020B0604020202020204" pitchFamily="34" charset="0"/>
              </a:rPr>
              <a:t>2) фамилию, имя, отчество, адрес представителя субъекта персональных данных, номер основного документа, удостоверяющего его личность, сведения о дате выдачи указанного документа и выдавшем его органе, реквизиты доверенности или иного документа, подтверждающего полномочия этого представителя (при получении согласия от представителя субъекта персональных данных);</a:t>
            </a:r>
          </a:p>
          <a:p>
            <a:pPr algn="just"/>
            <a:r>
              <a:rPr lang="ru-RU" sz="1500" dirty="0">
                <a:latin typeface="Arial" panose="020B0604020202020204" pitchFamily="34" charset="0"/>
                <a:cs typeface="Arial" panose="020B0604020202020204" pitchFamily="34" charset="0"/>
              </a:rPr>
              <a:t>3) наименование или фамилию, имя, отчество и адрес оператора, получающего согласие субъекта персональных данных;</a:t>
            </a:r>
          </a:p>
          <a:p>
            <a:pPr algn="just"/>
            <a:r>
              <a:rPr lang="ru-RU" sz="1500" dirty="0">
                <a:latin typeface="Arial" panose="020B0604020202020204" pitchFamily="34" charset="0"/>
                <a:cs typeface="Arial" panose="020B0604020202020204" pitchFamily="34" charset="0"/>
              </a:rPr>
              <a:t>4) цель обработки персональных данных;</a:t>
            </a:r>
          </a:p>
          <a:p>
            <a:pPr algn="just"/>
            <a:r>
              <a:rPr lang="ru-RU" sz="1500" dirty="0">
                <a:latin typeface="Arial" panose="020B0604020202020204" pitchFamily="34" charset="0"/>
                <a:cs typeface="Arial" panose="020B0604020202020204" pitchFamily="34" charset="0"/>
              </a:rPr>
              <a:t>5) перечень персональных данных, на обработку которых дается согласие субъекта персональных данных;</a:t>
            </a:r>
          </a:p>
          <a:p>
            <a:pPr algn="just"/>
            <a:r>
              <a:rPr lang="ru-RU" sz="1500" dirty="0">
                <a:latin typeface="Arial" panose="020B0604020202020204" pitchFamily="34" charset="0"/>
                <a:cs typeface="Arial" panose="020B0604020202020204" pitchFamily="34" charset="0"/>
              </a:rPr>
              <a:t>6) наименование или фамилию, имя, отчество и адрес лица, осуществляющего обработку персональных данных по поручению оператора, если обработка будет поручена такому лицу;</a:t>
            </a:r>
          </a:p>
          <a:p>
            <a:pPr algn="just"/>
            <a:r>
              <a:rPr lang="ru-RU" sz="1500" dirty="0">
                <a:latin typeface="Arial" panose="020B0604020202020204" pitchFamily="34" charset="0"/>
                <a:cs typeface="Arial" panose="020B0604020202020204" pitchFamily="34" charset="0"/>
              </a:rPr>
              <a:t>7) перечень действий с персональными данными, на совершение которых дается согласие, общее описание используемых оператором способов обработки персональных данных;</a:t>
            </a:r>
          </a:p>
          <a:p>
            <a:pPr algn="just"/>
            <a:r>
              <a:rPr lang="ru-RU" sz="1500" dirty="0">
                <a:latin typeface="Arial" panose="020B0604020202020204" pitchFamily="34" charset="0"/>
                <a:cs typeface="Arial" panose="020B0604020202020204" pitchFamily="34" charset="0"/>
              </a:rPr>
              <a:t>8) срок, в течение которого действует согласие субъекта персональных данных, а также способ его отзыва, если иное не установлено федеральным законом;</a:t>
            </a:r>
          </a:p>
          <a:p>
            <a:pPr algn="just"/>
            <a:r>
              <a:rPr lang="ru-RU" sz="1500" dirty="0">
                <a:latin typeface="Arial" panose="020B0604020202020204" pitchFamily="34" charset="0"/>
                <a:cs typeface="Arial" panose="020B0604020202020204" pitchFamily="34" charset="0"/>
              </a:rPr>
              <a:t>9) подпись субъекта персональных данных.</a:t>
            </a:r>
          </a:p>
        </p:txBody>
      </p:sp>
      <p:sp>
        <p:nvSpPr>
          <p:cNvPr id="5" name="Заголовок 32"/>
          <p:cNvSpPr txBox="1">
            <a:spLocks/>
          </p:cNvSpPr>
          <p:nvPr/>
        </p:nvSpPr>
        <p:spPr>
          <a:xfrm>
            <a:off x="0" y="-27384"/>
            <a:ext cx="9144000" cy="1143000"/>
          </a:xfrm>
          <a:prstGeom prst="rect">
            <a:avLst/>
          </a:prstGeom>
          <a:pattFill prst="smGrid">
            <a:fgClr>
              <a:schemeClr val="accent5">
                <a:lumMod val="60000"/>
                <a:lumOff val="40000"/>
              </a:schemeClr>
            </a:fgClr>
            <a:bgClr>
              <a:schemeClr val="bg1"/>
            </a:bgClr>
          </a:pattFill>
          <a:ln>
            <a:solidFill>
              <a:schemeClr val="accent5">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a:latin typeface="Arial" panose="020B0604020202020204" pitchFamily="34" charset="0"/>
                <a:cs typeface="Arial" panose="020B0604020202020204" pitchFamily="34" charset="0"/>
              </a:rPr>
              <a:t>Что значит, дать согласие на обработку </a:t>
            </a:r>
            <a:endParaRPr lang="ru-RU" sz="2400" b="1" dirty="0" smtClean="0">
              <a:latin typeface="Arial" panose="020B0604020202020204" pitchFamily="34" charset="0"/>
              <a:cs typeface="Arial" panose="020B0604020202020204" pitchFamily="34" charset="0"/>
            </a:endParaRPr>
          </a:p>
          <a:p>
            <a:r>
              <a:rPr lang="ru-RU" sz="2400" b="1" dirty="0" smtClean="0">
                <a:latin typeface="Arial" panose="020B0604020202020204" pitchFamily="34" charset="0"/>
                <a:cs typeface="Arial" panose="020B0604020202020204" pitchFamily="34" charset="0"/>
              </a:rPr>
              <a:t>персональных данных</a:t>
            </a:r>
          </a:p>
          <a:p>
            <a:r>
              <a:rPr lang="ru-RU" sz="1900" b="1" dirty="0">
                <a:latin typeface="Arial" panose="020B0604020202020204" pitchFamily="34" charset="0"/>
                <a:cs typeface="Arial" panose="020B0604020202020204" pitchFamily="34" charset="0"/>
              </a:rPr>
              <a:t>Федеральный Закон «О персональных данных» от 27.07.2006 № 152-ФЗ</a:t>
            </a:r>
          </a:p>
          <a:p>
            <a:endParaRPr lang="ru-R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924939"/>
      </p:ext>
    </p:extLst>
  </p:cSld>
  <p:clrMapOvr>
    <a:masterClrMapping/>
  </p:clrMapOvr>
  <p:transition spd="slow" advClick="0" advTm="7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214563" y="714375"/>
            <a:ext cx="6929437" cy="5126038"/>
          </a:xfrm>
        </p:spPr>
        <p:txBody>
          <a:bodyPr>
            <a:noAutofit/>
          </a:bodyPr>
          <a:lstStyle/>
          <a:p>
            <a:pPr>
              <a:buFont typeface="Wingdings" pitchFamily="2" charset="2"/>
              <a:buChar char="ü"/>
            </a:pPr>
            <a:endParaRPr lang="ru-RU" sz="2000" dirty="0" smtClean="0">
              <a:latin typeface="Times New Roman" pitchFamily="18" charset="0"/>
              <a:cs typeface="Times New Roman" pitchFamily="18" charset="0"/>
            </a:endParaRPr>
          </a:p>
          <a:p>
            <a:pPr>
              <a:buFont typeface="Wingdings" pitchFamily="2" charset="2"/>
              <a:buChar char="ü"/>
            </a:pPr>
            <a:r>
              <a:rPr lang="ru-RU" sz="2000" dirty="0" smtClean="0">
                <a:latin typeface="Times New Roman" pitchFamily="18" charset="0"/>
                <a:cs typeface="Times New Roman" pitchFamily="18" charset="0"/>
              </a:rPr>
              <a:t>УКАЗ ПРЕЗИДЕНТА РОССИЙСКОЙ ФЕДЕРАЦИИ </a:t>
            </a:r>
          </a:p>
          <a:p>
            <a:pPr>
              <a:buNone/>
            </a:pPr>
            <a:r>
              <a:rPr lang="ru-RU" sz="2000" dirty="0" smtClean="0">
                <a:latin typeface="Times New Roman" pitchFamily="18" charset="0"/>
                <a:cs typeface="Times New Roman" pitchFamily="18" charset="0"/>
              </a:rPr>
              <a:t>     «О Стратегии развития информационного общества в Российской Федерации на 2017 - 2030 годы»</a:t>
            </a:r>
          </a:p>
          <a:p>
            <a:pPr>
              <a:buFont typeface="Wingdings" pitchFamily="2" charset="2"/>
              <a:buChar char="ü"/>
            </a:pPr>
            <a:r>
              <a:rPr lang="ru-RU" sz="2000" dirty="0" smtClean="0">
                <a:latin typeface="Times New Roman" pitchFamily="18" charset="0"/>
                <a:cs typeface="Times New Roman" pitchFamily="18" charset="0"/>
              </a:rPr>
              <a:t>Постановление Правительства РФ от 15 апреля 2014 г. N 313 «Об утверждении государственной программы Российской Федерации «Информационное общество (2011 - 2020 годы)»</a:t>
            </a:r>
          </a:p>
          <a:p>
            <a:pPr>
              <a:buFont typeface="Wingdings" pitchFamily="2" charset="2"/>
              <a:buChar char="ü"/>
            </a:pPr>
            <a:r>
              <a:rPr lang="ru-RU" sz="2000" dirty="0" smtClean="0">
                <a:latin typeface="Times New Roman" pitchFamily="18" charset="0"/>
                <a:cs typeface="Times New Roman" pitchFamily="18" charset="0"/>
              </a:rPr>
              <a:t>Государственная программа Челябинской области «Развитие информационного общества в Челябинской области на 2016 - 2018 годы» (с изменениями на 20 июня 2018 года</a:t>
            </a:r>
            <a:r>
              <a:rPr lang="ru-RU" sz="2000" b="1"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(ПОСТАНОВЛЕНИЕ от 17 ноября 2015 года N 571-П)</a:t>
            </a:r>
            <a:endParaRPr lang="ru-RU" sz="2000" b="1" dirty="0" smtClean="0">
              <a:latin typeface="Times New Roman" pitchFamily="18" charset="0"/>
              <a:cs typeface="Times New Roman" pitchFamily="18" charset="0"/>
            </a:endParaRPr>
          </a:p>
        </p:txBody>
      </p:sp>
      <p:pic>
        <p:nvPicPr>
          <p:cNvPr id="4" name="Рисунок 3" descr="C:\Users\User\Downloads\959a541e61bcc0171845b413d1dbad37.jpg"/>
          <p:cNvPicPr/>
          <p:nvPr/>
        </p:nvPicPr>
        <p:blipFill>
          <a:blip r:embed="rId2"/>
          <a:srcRect/>
          <a:stretch>
            <a:fillRect/>
          </a:stretch>
        </p:blipFill>
        <p:spPr bwMode="auto">
          <a:xfrm>
            <a:off x="0" y="0"/>
            <a:ext cx="1428728" cy="6858000"/>
          </a:xfrm>
          <a:prstGeom prst="rect">
            <a:avLst/>
          </a:prstGeom>
          <a:noFill/>
          <a:ln w="9525">
            <a:noFill/>
            <a:miter lim="800000"/>
            <a:headEnd/>
            <a:tailEnd/>
          </a:ln>
        </p:spPr>
      </p:pic>
      <p:pic>
        <p:nvPicPr>
          <p:cNvPr id="5" name="Рисунок 4" descr="ÐÐ¾ÑÐ¾Ð¶ÐµÐµ Ð¸Ð·Ð¾Ð±ÑÐ°Ð¶ÐµÐ½Ð¸Ðµ"/>
          <p:cNvPicPr/>
          <p:nvPr/>
        </p:nvPicPr>
        <p:blipFill>
          <a:blip r:embed="rId3" cstate="print"/>
          <a:srcRect/>
          <a:stretch>
            <a:fillRect/>
          </a:stretch>
        </p:blipFill>
        <p:spPr bwMode="auto">
          <a:xfrm>
            <a:off x="785786" y="285728"/>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2"/>
          <p:cNvSpPr txBox="1">
            <a:spLocks/>
          </p:cNvSpPr>
          <p:nvPr/>
        </p:nvSpPr>
        <p:spPr>
          <a:xfrm>
            <a:off x="0" y="-27384"/>
            <a:ext cx="9144000" cy="1143000"/>
          </a:xfrm>
          <a:prstGeom prst="rect">
            <a:avLst/>
          </a:prstGeom>
          <a:pattFill prst="smGrid">
            <a:fgClr>
              <a:schemeClr val="accent5">
                <a:lumMod val="60000"/>
                <a:lumOff val="40000"/>
              </a:schemeClr>
            </a:fgClr>
            <a:bgClr>
              <a:schemeClr val="bg1"/>
            </a:bgClr>
          </a:pattFill>
          <a:ln>
            <a:solidFill>
              <a:schemeClr val="accent5">
                <a:lumMod val="75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latin typeface="Arial" panose="020B0604020202020204" pitchFamily="34" charset="0"/>
                <a:cs typeface="Arial" panose="020B0604020202020204" pitchFamily="34" charset="0"/>
              </a:rPr>
              <a:t>Ответственность и наказание</a:t>
            </a:r>
            <a:endParaRPr lang="ru-RU" sz="1800" b="1" dirty="0">
              <a:latin typeface="Arial" panose="020B0604020202020204" pitchFamily="34" charset="0"/>
              <a:cs typeface="Arial" panose="020B0604020202020204" pitchFamily="34" charset="0"/>
            </a:endParaRPr>
          </a:p>
        </p:txBody>
      </p:sp>
      <p:sp>
        <p:nvSpPr>
          <p:cNvPr id="6" name="TextBox 5"/>
          <p:cNvSpPr txBox="1"/>
          <p:nvPr/>
        </p:nvSpPr>
        <p:spPr>
          <a:xfrm>
            <a:off x="125760" y="1192188"/>
            <a:ext cx="8892480" cy="682238"/>
          </a:xfrm>
          <a:prstGeom prst="rect">
            <a:avLst/>
          </a:prstGeom>
          <a:noFill/>
        </p:spPr>
        <p:txBody>
          <a:bodyPr wrap="square" rtlCol="0">
            <a:spAutoFit/>
          </a:bodyPr>
          <a:lstStyle/>
          <a:p>
            <a:pPr algn="ctr">
              <a:lnSpc>
                <a:spcPts val="2300"/>
              </a:lnSpc>
            </a:pPr>
            <a:r>
              <a:rPr lang="ru-RU" sz="2000" dirty="0">
                <a:latin typeface="Arial" panose="020B0604020202020204" pitchFamily="34" charset="0"/>
                <a:cs typeface="Arial" panose="020B0604020202020204" pitchFamily="34" charset="0"/>
              </a:rPr>
              <a:t>Гражданский кодекс РФ, Часть 1, Раздел I, Глава 8, Статья 152 </a:t>
            </a:r>
            <a:endParaRPr lang="ru-RU" sz="2000" dirty="0" smtClean="0">
              <a:latin typeface="Arial" panose="020B0604020202020204" pitchFamily="34" charset="0"/>
              <a:cs typeface="Arial" panose="020B0604020202020204" pitchFamily="34" charset="0"/>
            </a:endParaRPr>
          </a:p>
          <a:p>
            <a:pPr algn="ctr">
              <a:lnSpc>
                <a:spcPts val="2300"/>
              </a:lnSpc>
            </a:pPr>
            <a:r>
              <a:rPr lang="ru-RU" sz="2400" dirty="0" smtClean="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Защита чести, достоинства и деловой репутации</a:t>
            </a:r>
            <a:r>
              <a:rPr lang="ru-RU" sz="2000"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
        <p:nvSpPr>
          <p:cNvPr id="7" name="TextBox 6"/>
          <p:cNvSpPr txBox="1"/>
          <p:nvPr/>
        </p:nvSpPr>
        <p:spPr>
          <a:xfrm>
            <a:off x="98407" y="1950998"/>
            <a:ext cx="8892480" cy="4847481"/>
          </a:xfrm>
          <a:prstGeom prst="rect">
            <a:avLst/>
          </a:prstGeom>
          <a:noFill/>
        </p:spPr>
        <p:txBody>
          <a:bodyPr wrap="square" rtlCol="0">
            <a:spAutoFit/>
          </a:bodyPr>
          <a:lstStyle/>
          <a:p>
            <a:pPr algn="just"/>
            <a:r>
              <a:rPr lang="ru-RU" sz="2000" dirty="0">
                <a:latin typeface="Arial" panose="020B0604020202020204" pitchFamily="34" charset="0"/>
                <a:cs typeface="Arial" panose="020B0604020202020204" pitchFamily="34" charset="0"/>
              </a:rPr>
              <a:t>п. 10 </a:t>
            </a:r>
            <a:r>
              <a:rPr lang="ru-RU" sz="2000" dirty="0" smtClean="0">
                <a:latin typeface="Arial" panose="020B0604020202020204" pitchFamily="34" charset="0"/>
                <a:cs typeface="Arial" panose="020B0604020202020204" pitchFamily="34" charset="0"/>
              </a:rPr>
              <a:t>позволяет требовать:</a:t>
            </a:r>
          </a:p>
          <a:p>
            <a:pPr marL="342900" indent="-342900" algn="just">
              <a:buFont typeface="Arial" panose="020B0604020202020204" pitchFamily="34" charset="0"/>
              <a:buChar char="•"/>
            </a:pPr>
            <a:r>
              <a:rPr lang="ru-RU" sz="2000" dirty="0" smtClean="0">
                <a:latin typeface="Arial" panose="020B0604020202020204" pitchFamily="34" charset="0"/>
                <a:cs typeface="Arial" panose="020B0604020202020204" pitchFamily="34" charset="0"/>
              </a:rPr>
              <a:t>прекращение </a:t>
            </a:r>
            <a:r>
              <a:rPr lang="ru-RU" sz="2000" dirty="0">
                <a:latin typeface="Arial" panose="020B0604020202020204" pitchFamily="34" charset="0"/>
                <a:cs typeface="Arial" panose="020B0604020202020204" pitchFamily="34" charset="0"/>
              </a:rPr>
              <a:t>распространения любых не соответствующих действительности сведений</a:t>
            </a:r>
            <a:r>
              <a:rPr lang="ru-RU" sz="20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ru-RU" sz="300" dirty="0">
              <a:latin typeface="Arial" panose="020B0604020202020204" pitchFamily="34" charset="0"/>
              <a:cs typeface="Arial" panose="020B0604020202020204" pitchFamily="34" charset="0"/>
            </a:endParaRPr>
          </a:p>
          <a:p>
            <a:pPr marL="342900" indent="-342900" algn="just">
              <a:buFontTx/>
              <a:buChar char="-"/>
            </a:pPr>
            <a:r>
              <a:rPr lang="ru-RU" sz="2000" dirty="0" smtClean="0">
                <a:latin typeface="Arial" panose="020B0604020202020204" pitchFamily="34" charset="0"/>
                <a:cs typeface="Arial" panose="020B0604020202020204" pitchFamily="34" charset="0"/>
              </a:rPr>
              <a:t>опровержения </a:t>
            </a:r>
            <a:r>
              <a:rPr lang="ru-RU" sz="2000" dirty="0">
                <a:latin typeface="Arial" panose="020B0604020202020204" pitchFamily="34" charset="0"/>
                <a:cs typeface="Arial" panose="020B0604020202020204" pitchFamily="34" charset="0"/>
              </a:rPr>
              <a:t>сведений</a:t>
            </a:r>
            <a:r>
              <a:rPr lang="ru-RU" sz="2000" dirty="0" smtClean="0">
                <a:latin typeface="Arial" panose="020B0604020202020204" pitchFamily="34" charset="0"/>
                <a:cs typeface="Arial" panose="020B0604020202020204" pitchFamily="34" charset="0"/>
              </a:rPr>
              <a:t>,</a:t>
            </a:r>
          </a:p>
          <a:p>
            <a:pPr marL="342900" indent="-342900" algn="just">
              <a:buFontTx/>
              <a:buChar char="-"/>
            </a:pPr>
            <a:r>
              <a:rPr lang="ru-RU" sz="2000" dirty="0" smtClean="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опубликования своего </a:t>
            </a:r>
            <a:r>
              <a:rPr lang="ru-RU" sz="2000" dirty="0" smtClean="0">
                <a:latin typeface="Arial" panose="020B0604020202020204" pitchFamily="34" charset="0"/>
                <a:cs typeface="Arial" panose="020B0604020202020204" pitchFamily="34" charset="0"/>
              </a:rPr>
              <a:t>ответа,</a:t>
            </a:r>
          </a:p>
          <a:p>
            <a:pPr marL="342900" indent="-342900" algn="just">
              <a:buFontTx/>
              <a:buChar char="-"/>
            </a:pPr>
            <a:r>
              <a:rPr lang="ru-RU" sz="2000" dirty="0" smtClean="0">
                <a:latin typeface="Arial" panose="020B0604020202020204" pitchFamily="34" charset="0"/>
                <a:cs typeface="Arial" panose="020B0604020202020204" pitchFamily="34" charset="0"/>
              </a:rPr>
              <a:t>компенсации </a:t>
            </a:r>
            <a:r>
              <a:rPr lang="ru-RU" sz="2000" dirty="0">
                <a:latin typeface="Arial" panose="020B0604020202020204" pitchFamily="34" charset="0"/>
                <a:cs typeface="Arial" panose="020B0604020202020204" pitchFamily="34" charset="0"/>
              </a:rPr>
              <a:t>убытков и морального вреда</a:t>
            </a:r>
            <a:r>
              <a:rPr lang="ru-RU" sz="2000" dirty="0" smtClean="0">
                <a:latin typeface="Arial" panose="020B0604020202020204" pitchFamily="34" charset="0"/>
                <a:cs typeface="Arial" panose="020B0604020202020204" pitchFamily="34" charset="0"/>
              </a:rPr>
              <a:t>.</a:t>
            </a:r>
          </a:p>
          <a:p>
            <a:pPr marL="342900" indent="-342900" algn="just">
              <a:buFontTx/>
              <a:buChar char="-"/>
            </a:pPr>
            <a:endParaRPr lang="ru-RU" sz="2000" dirty="0" smtClean="0">
              <a:latin typeface="Arial" panose="020B0604020202020204" pitchFamily="34" charset="0"/>
              <a:cs typeface="Arial" panose="020B0604020202020204" pitchFamily="34" charset="0"/>
            </a:endParaRPr>
          </a:p>
          <a:p>
            <a:pPr algn="just"/>
            <a:r>
              <a:rPr lang="ru-RU" sz="2000" u="sng" dirty="0">
                <a:latin typeface="Arial" panose="020B0604020202020204" pitchFamily="34" charset="0"/>
                <a:cs typeface="Arial" panose="020B0604020202020204" pitchFamily="34" charset="0"/>
              </a:rPr>
              <a:t>Самые суровые последствия ждут виновных в разглашении данных о несовершеннолетних</a:t>
            </a:r>
            <a:r>
              <a:rPr lang="ru-RU" sz="2000" u="sng" dirty="0" smtClean="0">
                <a:latin typeface="Arial" panose="020B0604020202020204" pitchFamily="34" charset="0"/>
                <a:cs typeface="Arial" panose="020B0604020202020204" pitchFamily="34" charset="0"/>
              </a:rPr>
              <a:t>:</a:t>
            </a:r>
          </a:p>
          <a:p>
            <a:pPr algn="just"/>
            <a:endParaRPr lang="ru-RU" sz="1000" u="sng" dirty="0">
              <a:latin typeface="Arial" panose="020B0604020202020204" pitchFamily="34" charset="0"/>
              <a:cs typeface="Arial" panose="020B0604020202020204" pitchFamily="34" charset="0"/>
            </a:endParaRPr>
          </a:p>
          <a:p>
            <a:pPr marL="342900" indent="-342900" algn="just">
              <a:buFontTx/>
              <a:buChar char="-"/>
            </a:pPr>
            <a:r>
              <a:rPr lang="ru-RU" sz="2000" dirty="0">
                <a:latin typeface="Arial" panose="020B0604020202020204" pitchFamily="34" charset="0"/>
                <a:cs typeface="Arial" panose="020B0604020202020204" pitchFamily="34" charset="0"/>
              </a:rPr>
              <a:t>согласно ч. 3 ст. 137 УК РФ им придется заплатить от 150 000 до 350 000 руб. штрафа либо принудительно отработать до 6 лет</a:t>
            </a:r>
            <a:r>
              <a:rPr lang="ru-RU" sz="2000" dirty="0" smtClean="0">
                <a:latin typeface="Arial" panose="020B0604020202020204" pitchFamily="34" charset="0"/>
                <a:cs typeface="Arial" panose="020B0604020202020204" pitchFamily="34" charset="0"/>
              </a:rPr>
              <a:t>;</a:t>
            </a:r>
          </a:p>
          <a:p>
            <a:pPr marL="342900" indent="-342900" algn="just">
              <a:buFontTx/>
              <a:buChar char="-"/>
            </a:pPr>
            <a:endParaRPr lang="ru-RU" sz="1100" dirty="0">
              <a:latin typeface="Arial" panose="020B0604020202020204" pitchFamily="34" charset="0"/>
              <a:cs typeface="Arial" panose="020B0604020202020204" pitchFamily="34" charset="0"/>
            </a:endParaRPr>
          </a:p>
          <a:p>
            <a:pPr marL="342900" indent="-342900" algn="just">
              <a:buFontTx/>
              <a:buChar char="-"/>
            </a:pPr>
            <a:r>
              <a:rPr lang="ru-RU" sz="2000" dirty="0">
                <a:latin typeface="Arial" panose="020B0604020202020204" pitchFamily="34" charset="0"/>
                <a:cs typeface="Arial" panose="020B0604020202020204" pitchFamily="34" charset="0"/>
              </a:rPr>
              <a:t>в качестве альтернативы возможен арест на срок до полугода или до 6 лет тюрьмы</a:t>
            </a:r>
          </a:p>
          <a:p>
            <a:pPr marL="342900" indent="-342900" algn="just">
              <a:buFontTx/>
              <a:buChar char="-"/>
            </a:pPr>
            <a:endParaRPr lang="ru-RU" sz="20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121416"/>
      </p:ext>
    </p:extLst>
  </p:cSld>
  <p:clrMapOvr>
    <a:masterClrMapping/>
  </p:clrMapOvr>
  <p:transition spd="slow" advClick="0" advTm="7000">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548" y="2420888"/>
            <a:ext cx="8136904" cy="2862322"/>
          </a:xfrm>
          <a:prstGeom prst="rect">
            <a:avLst/>
          </a:prstGeom>
          <a:noFill/>
        </p:spPr>
        <p:txBody>
          <a:bodyPr wrap="square" rtlCol="0">
            <a:spAutoFit/>
          </a:bodyPr>
          <a:lstStyle/>
          <a:p>
            <a:pPr algn="just"/>
            <a:r>
              <a:rPr lang="ru-RU" sz="2000" b="1" dirty="0">
                <a:solidFill>
                  <a:srgbClr val="FF0000"/>
                </a:solidFill>
                <a:latin typeface="Arial" panose="020B0604020202020204" pitchFamily="34" charset="0"/>
                <a:cs typeface="Arial" panose="020B0604020202020204" pitchFamily="34" charset="0"/>
              </a:rPr>
              <a:t>Федеральный закон 436-ФЗ </a:t>
            </a:r>
            <a:r>
              <a:rPr lang="ru-RU" sz="2000" b="1" dirty="0">
                <a:latin typeface="Arial" panose="020B0604020202020204" pitchFamily="34" charset="0"/>
                <a:cs typeface="Arial" panose="020B0604020202020204" pitchFamily="34" charset="0"/>
              </a:rPr>
              <a:t>«О защите детей от информации, причиняющей вред их здоровью и развитию» </a:t>
            </a:r>
            <a:r>
              <a:rPr lang="ru-RU" sz="2000" b="1" i="1" dirty="0" smtClean="0">
                <a:solidFill>
                  <a:srgbClr val="FF0000"/>
                </a:solidFill>
                <a:latin typeface="Arial" panose="020B0604020202020204" pitchFamily="34" charset="0"/>
                <a:cs typeface="Arial" panose="020B0604020202020204" pitchFamily="34" charset="0"/>
              </a:rPr>
              <a:t>УСТАНАВЛИВАЕТ ПРАВИЛА МЕДИА БЕЗОПАСНОСТИ ДЕТЕЙ </a:t>
            </a:r>
            <a:r>
              <a:rPr lang="ru-RU" sz="2000" b="1" dirty="0" smtClean="0">
                <a:latin typeface="Arial" panose="020B0604020202020204" pitchFamily="34" charset="0"/>
                <a:cs typeface="Arial" panose="020B0604020202020204" pitchFamily="34" charset="0"/>
              </a:rPr>
              <a:t>при </a:t>
            </a:r>
            <a:r>
              <a:rPr lang="ru-RU" sz="2000" b="1" dirty="0">
                <a:latin typeface="Arial" panose="020B0604020202020204" pitchFamily="34" charset="0"/>
                <a:cs typeface="Arial" panose="020B0604020202020204" pitchFamily="34" charset="0"/>
              </a:rPr>
              <a:t>обороте на территории России продукции средств массовой информации, печатной, аудиовизуальной продукции на любых видах носителей, программ для ЭВМ и баз данных, а также информации, размещаемой в информационно- телекоммуникационных сетях и сетях подвижной радиотелефонной связи. </a:t>
            </a:r>
          </a:p>
        </p:txBody>
      </p:sp>
      <p:sp>
        <p:nvSpPr>
          <p:cNvPr id="5" name="Заголовок 32"/>
          <p:cNvSpPr txBox="1">
            <a:spLocks/>
          </p:cNvSpPr>
          <p:nvPr/>
        </p:nvSpPr>
        <p:spPr>
          <a:xfrm>
            <a:off x="0" y="-27384"/>
            <a:ext cx="9144000" cy="1512168"/>
          </a:xfrm>
          <a:prstGeom prst="rect">
            <a:avLst/>
          </a:prstGeom>
          <a:pattFill prst="smGrid">
            <a:fgClr>
              <a:schemeClr val="accent5">
                <a:lumMod val="60000"/>
                <a:lumOff val="40000"/>
              </a:schemeClr>
            </a:fgClr>
            <a:bgClr>
              <a:schemeClr val="bg1"/>
            </a:bgClr>
          </a:pattFill>
          <a:ln>
            <a:solidFill>
              <a:schemeClr val="accent5">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300"/>
              </a:lnSpc>
            </a:pPr>
            <a:r>
              <a:rPr lang="ru-RU" sz="2000" b="1" dirty="0">
                <a:latin typeface="Arial" panose="020B0604020202020204" pitchFamily="34" charset="0"/>
                <a:cs typeface="Arial" panose="020B0604020202020204" pitchFamily="34" charset="0"/>
              </a:rPr>
              <a:t>Федеральный закон от 29.12.2010 N 436-ФЗ (ред. от 29.07.2018) </a:t>
            </a:r>
            <a:endParaRPr lang="ru-RU" sz="2000" b="1" dirty="0" smtClean="0">
              <a:latin typeface="Arial" panose="020B0604020202020204" pitchFamily="34" charset="0"/>
              <a:cs typeface="Arial" panose="020B0604020202020204" pitchFamily="34" charset="0"/>
            </a:endParaRPr>
          </a:p>
          <a:p>
            <a:pPr>
              <a:lnSpc>
                <a:spcPts val="2300"/>
              </a:lnSpc>
            </a:pPr>
            <a:r>
              <a:rPr lang="ru-RU" sz="2400" b="1" dirty="0" smtClean="0">
                <a:latin typeface="Arial" panose="020B0604020202020204" pitchFamily="34" charset="0"/>
                <a:cs typeface="Arial" panose="020B0604020202020204" pitchFamily="34" charset="0"/>
              </a:rPr>
              <a:t>"</a:t>
            </a:r>
            <a:r>
              <a:rPr lang="ru-RU" sz="2400" b="1" dirty="0">
                <a:latin typeface="Arial" panose="020B0604020202020204" pitchFamily="34" charset="0"/>
                <a:cs typeface="Arial" panose="020B0604020202020204" pitchFamily="34" charset="0"/>
              </a:rPr>
              <a:t>О защите детей от информации, причиняющей вред их здоровью и развитию</a:t>
            </a:r>
            <a:r>
              <a:rPr lang="ru-RU" sz="3200" b="1" dirty="0">
                <a:latin typeface="Arial" panose="020B0604020202020204" pitchFamily="34" charset="0"/>
                <a:cs typeface="Arial" panose="020B0604020202020204" pitchFamily="34" charset="0"/>
              </a:rPr>
              <a:t>"</a:t>
            </a:r>
            <a:endParaRPr lang="ru-RU"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566935"/>
      </p:ext>
    </p:extLst>
  </p:cSld>
  <p:clrMapOvr>
    <a:masterClrMapping/>
  </p:clrMapOvr>
  <p:transition spd="slow" advClick="0" advTm="7000">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508" y="1340768"/>
            <a:ext cx="8856984" cy="5262979"/>
          </a:xfrm>
          <a:prstGeom prst="rect">
            <a:avLst/>
          </a:prstGeom>
          <a:noFill/>
        </p:spPr>
        <p:txBody>
          <a:bodyPr wrap="square" rtlCol="0">
            <a:spAutoFit/>
          </a:bodyPr>
          <a:lstStyle/>
          <a:p>
            <a:pPr marL="342900" indent="-342900" algn="just">
              <a:buFont typeface="Arial" panose="020B0604020202020204" pitchFamily="34" charset="0"/>
              <a:buChar char="•"/>
            </a:pPr>
            <a:r>
              <a:rPr lang="ru-RU" sz="1600" dirty="0">
                <a:latin typeface="Arial" panose="020B0604020202020204" pitchFamily="34" charset="0"/>
                <a:cs typeface="Arial" panose="020B0604020202020204" pitchFamily="34" charset="0"/>
              </a:rPr>
              <a:t>1) побуждающая детей к совершению действий, представляющих угрозу их жизни и (или) здоровью, в том числе к причинению вреда своему здоровью, самоубийству;</a:t>
            </a:r>
          </a:p>
          <a:p>
            <a:pPr marL="342900" indent="-342900" algn="just">
              <a:buFont typeface="Arial" panose="020B0604020202020204" pitchFamily="34" charset="0"/>
              <a:buChar char="•"/>
            </a:pPr>
            <a:r>
              <a:rPr lang="ru-RU" sz="1600" dirty="0">
                <a:latin typeface="Arial" panose="020B0604020202020204" pitchFamily="34" charset="0"/>
                <a:cs typeface="Arial" panose="020B0604020202020204" pitchFamily="34" charset="0"/>
              </a:rPr>
              <a:t>2) способная вызвать у детей желание употребить наркотические средства, психотропные и (или) одурманивающие вещества, табачные изделия, алкогольную и спиртосодержащую продукцию, принять участие в азартных играх, заниматься проституцией, бродяжничеством или попрошайничеством;</a:t>
            </a:r>
          </a:p>
          <a:p>
            <a:pPr marL="342900" indent="-342900" algn="just">
              <a:buFont typeface="Arial" panose="020B0604020202020204" pitchFamily="34" charset="0"/>
              <a:buChar char="•"/>
            </a:pPr>
            <a:r>
              <a:rPr lang="ru-RU" sz="1600" dirty="0">
                <a:latin typeface="Arial" panose="020B0604020202020204" pitchFamily="34" charset="0"/>
                <a:cs typeface="Arial" panose="020B0604020202020204" pitchFamily="34" charset="0"/>
              </a:rPr>
              <a:t>3) обосновывающая или оправдывающая допустимость насилия и (или) жестокости либо побуждающая осуществлять насильственные действия по отношению к людям или животным, за исключением случаев, предусмотренных настоящим Федеральным законом;</a:t>
            </a:r>
          </a:p>
          <a:p>
            <a:pPr marL="342900" indent="-342900" algn="just">
              <a:buFont typeface="Arial" panose="020B0604020202020204" pitchFamily="34" charset="0"/>
              <a:buChar char="•"/>
            </a:pPr>
            <a:r>
              <a:rPr lang="ru-RU" sz="1600" dirty="0">
                <a:latin typeface="Arial" panose="020B0604020202020204" pitchFamily="34" charset="0"/>
                <a:cs typeface="Arial" panose="020B0604020202020204" pitchFamily="34" charset="0"/>
              </a:rPr>
              <a:t>4) отрицающая семейные ценности, пропагандирующая нетрадиционные сексуальные отношения и формирующая неуважение к родителям и (или) другим членам семьи;</a:t>
            </a:r>
          </a:p>
          <a:p>
            <a:pPr marL="342900" indent="-342900" algn="just">
              <a:buFont typeface="Arial" panose="020B0604020202020204" pitchFamily="34" charset="0"/>
              <a:buChar char="•"/>
            </a:pPr>
            <a:r>
              <a:rPr lang="ru-RU" sz="1600" dirty="0">
                <a:latin typeface="Arial" panose="020B0604020202020204" pitchFamily="34" charset="0"/>
                <a:cs typeface="Arial" panose="020B0604020202020204" pitchFamily="34" charset="0"/>
              </a:rPr>
              <a:t>5) оправдывающая противоправное поведение;</a:t>
            </a:r>
          </a:p>
          <a:p>
            <a:pPr marL="342900" indent="-342900" algn="just">
              <a:buFont typeface="Arial" panose="020B0604020202020204" pitchFamily="34" charset="0"/>
              <a:buChar char="•"/>
            </a:pPr>
            <a:r>
              <a:rPr lang="ru-RU" sz="1600" dirty="0">
                <a:latin typeface="Arial" panose="020B0604020202020204" pitchFamily="34" charset="0"/>
                <a:cs typeface="Arial" panose="020B0604020202020204" pitchFamily="34" charset="0"/>
              </a:rPr>
              <a:t>6) содержащая нецензурную брань;</a:t>
            </a:r>
          </a:p>
          <a:p>
            <a:pPr marL="342900" indent="-342900" algn="just">
              <a:buFont typeface="Arial" panose="020B0604020202020204" pitchFamily="34" charset="0"/>
              <a:buChar char="•"/>
            </a:pPr>
            <a:r>
              <a:rPr lang="ru-RU" sz="1600" dirty="0">
                <a:latin typeface="Arial" panose="020B0604020202020204" pitchFamily="34" charset="0"/>
                <a:cs typeface="Arial" panose="020B0604020202020204" pitchFamily="34" charset="0"/>
              </a:rPr>
              <a:t>7) содержащая информацию порнографического характера;</a:t>
            </a:r>
          </a:p>
          <a:p>
            <a:pPr marL="342900" indent="-342900" algn="just">
              <a:buFont typeface="Arial" panose="020B0604020202020204" pitchFamily="34" charset="0"/>
              <a:buChar char="•"/>
            </a:pPr>
            <a:r>
              <a:rPr lang="ru-RU" sz="1600" dirty="0">
                <a:latin typeface="Arial" panose="020B0604020202020204" pitchFamily="34" charset="0"/>
                <a:cs typeface="Arial" panose="020B0604020202020204" pitchFamily="34" charset="0"/>
              </a:rPr>
              <a:t>8) о несовершеннолетнем, пострадавшем в результате противоправных действий (бездействия), включая фамилии, имена, отчества, фото- и видеоизображения такого несовершеннолетнего, его родителей и иных законных представителей, дату рождения такого несовершеннолетнего, аудиозапись его голоса, место его жительства или место временного пребывания, место его учебы или работы, иную информацию, позволяющую прямо или косвенно установить личность такого несовершеннолетнего.</a:t>
            </a:r>
          </a:p>
        </p:txBody>
      </p:sp>
      <p:sp>
        <p:nvSpPr>
          <p:cNvPr id="5" name="Заголовок 32"/>
          <p:cNvSpPr txBox="1">
            <a:spLocks/>
          </p:cNvSpPr>
          <p:nvPr/>
        </p:nvSpPr>
        <p:spPr>
          <a:xfrm>
            <a:off x="0" y="-27384"/>
            <a:ext cx="9144000" cy="1143000"/>
          </a:xfrm>
          <a:prstGeom prst="rect">
            <a:avLst/>
          </a:prstGeom>
          <a:pattFill prst="smGrid">
            <a:fgClr>
              <a:schemeClr val="accent5">
                <a:lumMod val="60000"/>
                <a:lumOff val="40000"/>
              </a:schemeClr>
            </a:fgClr>
            <a:bgClr>
              <a:schemeClr val="bg1"/>
            </a:bgClr>
          </a:pattFill>
          <a:ln>
            <a:solidFill>
              <a:schemeClr val="accent5">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300"/>
              </a:lnSpc>
            </a:pPr>
            <a:endParaRPr lang="ru-RU" sz="2400" b="1" dirty="0" smtClean="0">
              <a:latin typeface="Arial" panose="020B0604020202020204" pitchFamily="34" charset="0"/>
              <a:cs typeface="Arial" panose="020B0604020202020204" pitchFamily="34" charset="0"/>
            </a:endParaRPr>
          </a:p>
          <a:p>
            <a:pPr>
              <a:lnSpc>
                <a:spcPts val="2300"/>
              </a:lnSpc>
            </a:pPr>
            <a:r>
              <a:rPr lang="ru-RU" sz="2400" b="1" dirty="0" smtClean="0">
                <a:latin typeface="Arial" panose="020B0604020202020204" pitchFamily="34" charset="0"/>
                <a:cs typeface="Arial" panose="020B0604020202020204" pitchFamily="34" charset="0"/>
              </a:rPr>
              <a:t>Информация</a:t>
            </a:r>
            <a:r>
              <a:rPr lang="ru-RU" sz="2400" b="1" dirty="0">
                <a:latin typeface="Arial" panose="020B0604020202020204" pitchFamily="34" charset="0"/>
                <a:cs typeface="Arial" panose="020B0604020202020204" pitchFamily="34" charset="0"/>
              </a:rPr>
              <a:t>, запрещенная к распространению </a:t>
            </a:r>
            <a:endParaRPr lang="ru-RU" sz="2400" b="1" dirty="0" smtClean="0">
              <a:latin typeface="Arial" panose="020B0604020202020204" pitchFamily="34" charset="0"/>
              <a:cs typeface="Arial" panose="020B0604020202020204" pitchFamily="34" charset="0"/>
            </a:endParaRPr>
          </a:p>
          <a:p>
            <a:pPr>
              <a:lnSpc>
                <a:spcPts val="2300"/>
              </a:lnSpc>
            </a:pPr>
            <a:r>
              <a:rPr lang="ru-RU" sz="2400" b="1" dirty="0" smtClean="0">
                <a:latin typeface="Arial" panose="020B0604020202020204" pitchFamily="34" charset="0"/>
                <a:cs typeface="Arial" panose="020B0604020202020204" pitchFamily="34" charset="0"/>
              </a:rPr>
              <a:t>среди </a:t>
            </a:r>
            <a:r>
              <a:rPr lang="ru-RU" sz="2400" b="1" dirty="0">
                <a:latin typeface="Arial" panose="020B0604020202020204" pitchFamily="34" charset="0"/>
                <a:cs typeface="Arial" panose="020B0604020202020204" pitchFamily="34" charset="0"/>
              </a:rPr>
              <a:t>детей </a:t>
            </a:r>
            <a:r>
              <a:rPr lang="ru-RU" sz="2400" b="1" dirty="0" smtClean="0">
                <a:latin typeface="Arial" panose="020B0604020202020204" pitchFamily="34" charset="0"/>
                <a:cs typeface="Arial" panose="020B0604020202020204" pitchFamily="34" charset="0"/>
              </a:rPr>
              <a:t>(</a:t>
            </a:r>
            <a:r>
              <a:rPr lang="ru-RU" sz="2400" b="1" dirty="0">
                <a:latin typeface="Arial" panose="020B0604020202020204" pitchFamily="34" charset="0"/>
                <a:cs typeface="Arial" panose="020B0604020202020204" pitchFamily="34" charset="0"/>
              </a:rPr>
              <a:t>18+) </a:t>
            </a:r>
            <a:endParaRPr lang="ru-R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064741"/>
      </p:ext>
    </p:extLst>
  </p:cSld>
  <p:clrMapOvr>
    <a:masterClrMapping/>
  </p:clrMapOvr>
  <p:transition spd="slow" advClick="0" advTm="7000">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548" y="1772816"/>
            <a:ext cx="8136904" cy="4093428"/>
          </a:xfrm>
          <a:prstGeom prst="rect">
            <a:avLst/>
          </a:prstGeom>
          <a:noFill/>
        </p:spPr>
        <p:txBody>
          <a:bodyPr wrap="square" rtlCol="0">
            <a:spAutoFit/>
          </a:bodyPr>
          <a:lstStyle/>
          <a:p>
            <a:pPr algn="just"/>
            <a:r>
              <a:rPr lang="ru-RU" sz="2000" b="1" dirty="0" smtClean="0">
                <a:latin typeface="Arial" panose="020B0604020202020204" pitchFamily="34" charset="0"/>
                <a:cs typeface="Arial" panose="020B0604020202020204" pitchFamily="34" charset="0"/>
              </a:rPr>
              <a:t>«Цель </a:t>
            </a:r>
            <a:r>
              <a:rPr lang="ru-RU" sz="2000" b="1" dirty="0">
                <a:latin typeface="Arial" panose="020B0604020202020204" pitchFamily="34" charset="0"/>
                <a:cs typeface="Arial" panose="020B0604020202020204" pitchFamily="34" charset="0"/>
              </a:rPr>
              <a:t>формирования информационного пространства </a:t>
            </a:r>
            <a:r>
              <a:rPr lang="ru-RU" sz="2000" b="1" dirty="0" smtClean="0">
                <a:latin typeface="Arial" panose="020B0604020202020204" pitchFamily="34" charset="0"/>
                <a:cs typeface="Arial" panose="020B0604020202020204" pitchFamily="34" charset="0"/>
              </a:rPr>
              <a:t>знаний состоит </a:t>
            </a:r>
            <a:r>
              <a:rPr lang="ru-RU" sz="2000" b="1" dirty="0">
                <a:latin typeface="Arial" panose="020B0604020202020204" pitchFamily="34" charset="0"/>
                <a:cs typeface="Arial" panose="020B0604020202020204" pitchFamily="34" charset="0"/>
              </a:rPr>
              <a:t>в «обеспечении прав граждан на объективную, достоверную, безопасную информацию и создании условий для удовлетворения их потребностей в постоянном развитии, получении качественных и достоверных сведений, новых компетенций, расширении кругозора». </a:t>
            </a:r>
            <a:endParaRPr lang="ru-RU" sz="2000" b="1" dirty="0" smtClean="0">
              <a:latin typeface="Arial" panose="020B0604020202020204" pitchFamily="34" charset="0"/>
              <a:cs typeface="Arial" panose="020B0604020202020204" pitchFamily="34" charset="0"/>
            </a:endParaRPr>
          </a:p>
          <a:p>
            <a:pPr algn="just"/>
            <a:r>
              <a:rPr lang="ru-RU" sz="2000" b="1" dirty="0">
                <a:latin typeface="Arial" panose="020B0604020202020204" pitchFamily="34" charset="0"/>
                <a:cs typeface="Arial" panose="020B0604020202020204" pitchFamily="34" charset="0"/>
              </a:rPr>
              <a:t>	</a:t>
            </a:r>
            <a:endParaRPr lang="ru-RU" sz="2000" b="1" dirty="0" smtClean="0">
              <a:latin typeface="Arial" panose="020B0604020202020204" pitchFamily="34" charset="0"/>
              <a:cs typeface="Arial" panose="020B0604020202020204" pitchFamily="34" charset="0"/>
            </a:endParaRPr>
          </a:p>
          <a:p>
            <a:pPr algn="just"/>
            <a:r>
              <a:rPr lang="ru-RU" sz="2000" b="1" dirty="0" smtClean="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Стратегия» прежде всего обращает внимание на безопасность информационной и телекоммуникационной инфраструктуры страны, т.е. «недопущение подмены, искажения, блокирования, удаления, снятия с каналов связи и иных манипуляций с информацией</a:t>
            </a:r>
            <a:r>
              <a:rPr lang="ru-RU" sz="2000" b="1" dirty="0" smtClean="0">
                <a:latin typeface="Arial" panose="020B0604020202020204" pitchFamily="34" charset="0"/>
                <a:cs typeface="Arial" panose="020B0604020202020204" pitchFamily="34" charset="0"/>
              </a:rPr>
              <a:t>».</a:t>
            </a:r>
          </a:p>
        </p:txBody>
      </p:sp>
      <p:sp>
        <p:nvSpPr>
          <p:cNvPr id="5" name="Заголовок 32"/>
          <p:cNvSpPr txBox="1">
            <a:spLocks/>
          </p:cNvSpPr>
          <p:nvPr/>
        </p:nvSpPr>
        <p:spPr>
          <a:xfrm>
            <a:off x="0" y="-27384"/>
            <a:ext cx="9144000" cy="1143000"/>
          </a:xfrm>
          <a:prstGeom prst="rect">
            <a:avLst/>
          </a:prstGeom>
          <a:pattFill prst="smGrid">
            <a:fgClr>
              <a:schemeClr val="accent5">
                <a:lumMod val="60000"/>
                <a:lumOff val="40000"/>
              </a:schemeClr>
            </a:fgClr>
            <a:bgClr>
              <a:schemeClr val="bg1"/>
            </a:bgClr>
          </a:pattFill>
          <a:ln>
            <a:solidFill>
              <a:schemeClr val="accent5">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300"/>
              </a:lnSpc>
            </a:pPr>
            <a:r>
              <a:rPr lang="ru-RU" sz="2400" b="1" dirty="0" smtClean="0">
                <a:latin typeface="Arial" panose="020B0604020202020204" pitchFamily="34" charset="0"/>
                <a:cs typeface="Arial" panose="020B0604020202020204" pitchFamily="34" charset="0"/>
              </a:rPr>
              <a:t>Указ </a:t>
            </a:r>
            <a:r>
              <a:rPr lang="ru-RU" sz="2400" b="1" dirty="0">
                <a:latin typeface="Arial" panose="020B0604020202020204" pitchFamily="34" charset="0"/>
                <a:cs typeface="Arial" panose="020B0604020202020204" pitchFamily="34" charset="0"/>
              </a:rPr>
              <a:t>Президента РФ от 09.05.2017 № 203 </a:t>
            </a:r>
            <a:r>
              <a:rPr lang="ru-RU" sz="2400" b="1" dirty="0" smtClean="0">
                <a:latin typeface="Arial" panose="020B0604020202020204" pitchFamily="34" charset="0"/>
                <a:cs typeface="Arial" panose="020B0604020202020204" pitchFamily="34" charset="0"/>
              </a:rPr>
              <a:t>«</a:t>
            </a:r>
            <a:r>
              <a:rPr lang="ru-RU" sz="2400" b="1" dirty="0">
                <a:latin typeface="Arial" panose="020B0604020202020204" pitchFamily="34" charset="0"/>
                <a:cs typeface="Arial" panose="020B0604020202020204" pitchFamily="34" charset="0"/>
              </a:rPr>
              <a:t>О Стратегии развития информационного общества в Российской Федерации на 2017 - 2030 годы».</a:t>
            </a:r>
            <a:endParaRPr lang="ru-R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8943609"/>
      </p:ext>
    </p:extLst>
  </p:cSld>
  <p:clrMapOvr>
    <a:masterClrMapping/>
  </p:clrMapOvr>
  <p:transition spd="slow" advClick="0" advTm="7000">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857375" y="1214438"/>
            <a:ext cx="7286625" cy="1143000"/>
          </a:xfrm>
        </p:spPr>
        <p:txBody>
          <a:bodyPr>
            <a:normAutofit fontScale="90000"/>
          </a:bodyPr>
          <a:lstStyle/>
          <a:p>
            <a:r>
              <a:rPr lang="en-US" sz="4800" b="1" dirty="0" smtClean="0">
                <a:solidFill>
                  <a:schemeClr val="tx2">
                    <a:lumMod val="75000"/>
                  </a:schemeClr>
                </a:solidFill>
                <a:latin typeface="Times New Roman" pitchFamily="18" charset="0"/>
                <a:cs typeface="Times New Roman" pitchFamily="18" charset="0"/>
              </a:rPr>
              <a:t/>
            </a:r>
            <a:br>
              <a:rPr lang="en-US" sz="4800" b="1" dirty="0" smtClean="0">
                <a:solidFill>
                  <a:schemeClr val="tx2">
                    <a:lumMod val="75000"/>
                  </a:schemeClr>
                </a:solidFill>
                <a:latin typeface="Times New Roman" pitchFamily="18" charset="0"/>
                <a:cs typeface="Times New Roman" pitchFamily="18" charset="0"/>
              </a:rPr>
            </a:br>
            <a:r>
              <a:rPr lang="en-US" sz="4800" b="1" dirty="0">
                <a:solidFill>
                  <a:schemeClr val="tx2">
                    <a:lumMod val="75000"/>
                  </a:schemeClr>
                </a:solidFill>
                <a:latin typeface="Times New Roman" pitchFamily="18" charset="0"/>
                <a:cs typeface="Times New Roman" pitchFamily="18" charset="0"/>
              </a:rPr>
              <a:t/>
            </a:r>
            <a:br>
              <a:rPr lang="en-US" sz="4800" b="1" dirty="0">
                <a:solidFill>
                  <a:schemeClr val="tx2">
                    <a:lumMod val="75000"/>
                  </a:schemeClr>
                </a:solidFill>
                <a:latin typeface="Times New Roman" pitchFamily="18" charset="0"/>
                <a:cs typeface="Times New Roman" pitchFamily="18" charset="0"/>
              </a:rPr>
            </a:br>
            <a:r>
              <a:rPr lang="en-US" sz="4800" b="1" dirty="0" smtClean="0">
                <a:solidFill>
                  <a:schemeClr val="tx2">
                    <a:lumMod val="75000"/>
                  </a:schemeClr>
                </a:solidFill>
                <a:latin typeface="Times New Roman" pitchFamily="18" charset="0"/>
                <a:cs typeface="Times New Roman" pitchFamily="18" charset="0"/>
              </a:rPr>
              <a:t/>
            </a:r>
            <a:br>
              <a:rPr lang="en-US" sz="4800" b="1" dirty="0" smtClean="0">
                <a:solidFill>
                  <a:schemeClr val="tx2">
                    <a:lumMod val="75000"/>
                  </a:schemeClr>
                </a:solidFill>
                <a:latin typeface="Times New Roman" pitchFamily="18" charset="0"/>
                <a:cs typeface="Times New Roman" pitchFamily="18" charset="0"/>
              </a:rPr>
            </a:br>
            <a:r>
              <a:rPr lang="en-US" sz="4800" b="1" dirty="0">
                <a:solidFill>
                  <a:schemeClr val="tx2">
                    <a:lumMod val="75000"/>
                  </a:schemeClr>
                </a:solidFill>
                <a:latin typeface="Times New Roman" pitchFamily="18" charset="0"/>
                <a:cs typeface="Times New Roman" pitchFamily="18" charset="0"/>
              </a:rPr>
              <a:t/>
            </a:r>
            <a:br>
              <a:rPr lang="en-US" sz="4800" b="1" dirty="0">
                <a:solidFill>
                  <a:schemeClr val="tx2">
                    <a:lumMod val="75000"/>
                  </a:schemeClr>
                </a:solidFill>
                <a:latin typeface="Times New Roman" pitchFamily="18" charset="0"/>
                <a:cs typeface="Times New Roman" pitchFamily="18" charset="0"/>
              </a:rPr>
            </a:br>
            <a:r>
              <a:rPr lang="en-US" sz="4800" b="1" dirty="0" smtClean="0">
                <a:solidFill>
                  <a:schemeClr val="tx2">
                    <a:lumMod val="75000"/>
                  </a:schemeClr>
                </a:solidFill>
                <a:latin typeface="Times New Roman" pitchFamily="18" charset="0"/>
                <a:cs typeface="Times New Roman" pitchFamily="18" charset="0"/>
              </a:rPr>
              <a:t/>
            </a:r>
            <a:br>
              <a:rPr lang="en-US" sz="4800" b="1" dirty="0" smtClean="0">
                <a:solidFill>
                  <a:schemeClr val="tx2">
                    <a:lumMod val="75000"/>
                  </a:schemeClr>
                </a:solidFill>
                <a:latin typeface="Times New Roman" pitchFamily="18" charset="0"/>
                <a:cs typeface="Times New Roman" pitchFamily="18" charset="0"/>
              </a:rPr>
            </a:br>
            <a:r>
              <a:rPr lang="en-US" sz="4800" b="1" dirty="0">
                <a:solidFill>
                  <a:schemeClr val="tx2">
                    <a:lumMod val="75000"/>
                  </a:schemeClr>
                </a:solidFill>
                <a:latin typeface="Times New Roman" pitchFamily="18" charset="0"/>
                <a:cs typeface="Times New Roman" pitchFamily="18" charset="0"/>
              </a:rPr>
              <a:t/>
            </a:r>
            <a:br>
              <a:rPr lang="en-US" sz="4800" b="1" dirty="0">
                <a:solidFill>
                  <a:schemeClr val="tx2">
                    <a:lumMod val="75000"/>
                  </a:schemeClr>
                </a:solidFill>
                <a:latin typeface="Times New Roman" pitchFamily="18" charset="0"/>
                <a:cs typeface="Times New Roman" pitchFamily="18" charset="0"/>
              </a:rPr>
            </a:br>
            <a:r>
              <a:rPr lang="ru-RU" sz="4800" b="1" dirty="0" smtClean="0">
                <a:solidFill>
                  <a:schemeClr val="tx2">
                    <a:lumMod val="75000"/>
                  </a:schemeClr>
                </a:solidFill>
                <a:latin typeface="Times New Roman" pitchFamily="18" charset="0"/>
                <a:cs typeface="Times New Roman" pitchFamily="18" charset="0"/>
              </a:rPr>
              <a:t>Персональные данные и их защита в сети Интернет</a:t>
            </a:r>
            <a:br>
              <a:rPr lang="ru-RU" sz="4800" b="1" dirty="0" smtClean="0">
                <a:solidFill>
                  <a:schemeClr val="tx2">
                    <a:lumMod val="75000"/>
                  </a:schemeClr>
                </a:solidFill>
                <a:latin typeface="Times New Roman" pitchFamily="18" charset="0"/>
                <a:cs typeface="Times New Roman" pitchFamily="18" charset="0"/>
              </a:rPr>
            </a:br>
            <a:r>
              <a:rPr lang="ru-RU" dirty="0" smtClean="0"/>
              <a:t/>
            </a:r>
            <a:br>
              <a:rPr lang="ru-RU" dirty="0" smtClean="0"/>
            </a:br>
            <a:endParaRPr lang="ru-RU" dirty="0"/>
          </a:p>
        </p:txBody>
      </p:sp>
      <p:pic>
        <p:nvPicPr>
          <p:cNvPr id="4" name="Рисунок 3" descr="C:\Users\User\Downloads\959a541e61bcc0171845b413d1dbad37.jpg"/>
          <p:cNvPicPr/>
          <p:nvPr/>
        </p:nvPicPr>
        <p:blipFill>
          <a:blip r:embed="rId2"/>
          <a:srcRect/>
          <a:stretch>
            <a:fillRect/>
          </a:stretch>
        </p:blipFill>
        <p:spPr bwMode="auto">
          <a:xfrm>
            <a:off x="0" y="0"/>
            <a:ext cx="1428728" cy="6858000"/>
          </a:xfrm>
          <a:prstGeom prst="rect">
            <a:avLst/>
          </a:prstGeom>
          <a:noFill/>
          <a:ln w="9525">
            <a:noFill/>
            <a:miter lim="800000"/>
            <a:headEnd/>
            <a:tailEnd/>
          </a:ln>
        </p:spPr>
      </p:pic>
      <p:pic>
        <p:nvPicPr>
          <p:cNvPr id="5" name="Рисунок 4" descr="ÐÐ¾ÑÐ¾Ð¶ÐµÐµ Ð¸Ð·Ð¾Ð±ÑÐ°Ð¶ÐµÐ½Ð¸Ðµ"/>
          <p:cNvPicPr/>
          <p:nvPr/>
        </p:nvPicPr>
        <p:blipFill>
          <a:blip r:embed="rId3" cstate="print"/>
          <a:srcRect/>
          <a:stretch>
            <a:fillRect/>
          </a:stretch>
        </p:blipFill>
        <p:spPr bwMode="auto">
          <a:xfrm>
            <a:off x="785786" y="285728"/>
            <a:ext cx="1066800" cy="1066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3"/>
          <p:cNvPicPr>
            <a:picLocks noChangeAspect="1"/>
          </p:cNvPicPr>
          <p:nvPr/>
        </p:nvPicPr>
        <p:blipFill>
          <a:blip r:embed="rId2">
            <a:extLst>
              <a:ext uri="{28A0092B-C50C-407E-A947-70E740481C1C}">
                <a14:useLocalDpi xmlns:a14="http://schemas.microsoft.com/office/drawing/2010/main" val="0"/>
              </a:ext>
            </a:extLst>
          </a:blip>
          <a:srcRect b="21581"/>
          <a:stretch>
            <a:fillRect/>
          </a:stretch>
        </p:blipFill>
        <p:spPr bwMode="auto">
          <a:xfrm>
            <a:off x="678657" y="142875"/>
            <a:ext cx="7552135" cy="655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1"/>
          <p:cNvPicPr>
            <a:picLocks noChangeAspect="1"/>
          </p:cNvPicPr>
          <p:nvPr/>
        </p:nvPicPr>
        <p:blipFill>
          <a:blip r:embed="rId2">
            <a:extLst>
              <a:ext uri="{28A0092B-C50C-407E-A947-70E740481C1C}">
                <a14:useLocalDpi xmlns:a14="http://schemas.microsoft.com/office/drawing/2010/main" val="0"/>
              </a:ext>
            </a:extLst>
          </a:blip>
          <a:srcRect b="32430"/>
          <a:stretch>
            <a:fillRect/>
          </a:stretch>
        </p:blipFill>
        <p:spPr bwMode="auto">
          <a:xfrm>
            <a:off x="347662" y="111125"/>
            <a:ext cx="8911829"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sz="4000" b="1" dirty="0" smtClean="0">
                <a:solidFill>
                  <a:schemeClr val="tx1">
                    <a:lumMod val="75000"/>
                    <a:lumOff val="25000"/>
                  </a:schemeClr>
                </a:solidFill>
              </a:rPr>
              <a:t>Что такое персональные данные?</a:t>
            </a:r>
            <a:r>
              <a:rPr lang="ru-RU" sz="4000" dirty="0" smtClean="0">
                <a:solidFill>
                  <a:schemeClr val="tx1">
                    <a:lumMod val="75000"/>
                    <a:lumOff val="25000"/>
                  </a:schemeClr>
                </a:solidFill>
              </a:rPr>
              <a:t/>
            </a:r>
            <a:br>
              <a:rPr lang="ru-RU" sz="4000" dirty="0" smtClean="0">
                <a:solidFill>
                  <a:schemeClr val="tx1">
                    <a:lumMod val="75000"/>
                    <a:lumOff val="25000"/>
                  </a:schemeClr>
                </a:solidFill>
              </a:rPr>
            </a:br>
            <a:endParaRPr lang="ru-RU" sz="4000" dirty="0">
              <a:solidFill>
                <a:schemeClr val="tx1">
                  <a:lumMod val="75000"/>
                  <a:lumOff val="25000"/>
                </a:schemeClr>
              </a:solidFill>
            </a:endParaRPr>
          </a:p>
        </p:txBody>
      </p:sp>
      <p:sp>
        <p:nvSpPr>
          <p:cNvPr id="11267" name="TextBox 2"/>
          <p:cNvSpPr txBox="1">
            <a:spLocks noChangeArrowheads="1"/>
          </p:cNvSpPr>
          <p:nvPr/>
        </p:nvSpPr>
        <p:spPr bwMode="auto">
          <a:xfrm>
            <a:off x="400050" y="1905000"/>
            <a:ext cx="84391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ltLang="ru-RU" sz="3200" b="1"/>
              <a:t>Персональные данные – это совокупность данных, которые необходимы и достаточны для идентификации какого-то человека.</a:t>
            </a:r>
          </a:p>
          <a:p>
            <a:pPr eaLnBrk="1" hangingPunct="1"/>
            <a:r>
              <a:rPr lang="ru-RU" altLang="ru-RU" sz="3200"/>
              <a:t>Идентифицирующие данные:</a:t>
            </a:r>
          </a:p>
          <a:p>
            <a:pPr eaLnBrk="1" hangingPunct="1"/>
            <a:r>
              <a:rPr lang="ru-RU" altLang="ru-RU" sz="3200" b="1" i="1"/>
              <a:t>фамилия, имя, отчество, дата рождения, место рождения, место жительства, номер телефона, адрес электронной почты, фотография, возраст и пр</a:t>
            </a:r>
            <a:r>
              <a:rPr lang="ru-RU" altLang="ru-RU" sz="3200" b="1"/>
              <a:t>.</a:t>
            </a:r>
            <a:endParaRPr lang="ru-RU" altLang="ru-RU" sz="3200"/>
          </a:p>
          <a:p>
            <a:pPr eaLnBrk="1" hangingPunct="1"/>
            <a:r>
              <a:rPr lang="ru-RU" altLang="ru-RU" sz="3200" b="1"/>
              <a:t> </a:t>
            </a:r>
            <a:endParaRPr lang="ru-RU" altLang="ru-RU" sz="32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45306" y="303214"/>
            <a:ext cx="8229600" cy="611187"/>
          </a:xfrm>
        </p:spPr>
        <p:txBody>
          <a:bodyPr>
            <a:normAutofit fontScale="90000"/>
          </a:bodyPr>
          <a:lstStyle/>
          <a:p>
            <a:pPr algn="ctr" fontAlgn="auto">
              <a:spcAft>
                <a:spcPts val="0"/>
              </a:spcAft>
              <a:defRPr/>
            </a:pPr>
            <a:r>
              <a:rPr lang="ru-RU" sz="4000" b="1" dirty="0" smtClean="0">
                <a:solidFill>
                  <a:schemeClr val="tx1">
                    <a:lumMod val="75000"/>
                    <a:lumOff val="25000"/>
                  </a:schemeClr>
                </a:solidFill>
              </a:rPr>
              <a:t>Виды персональных данных</a:t>
            </a:r>
            <a:endParaRPr lang="ru-RU" sz="4000" b="1" dirty="0">
              <a:solidFill>
                <a:schemeClr val="tx1">
                  <a:lumMod val="75000"/>
                  <a:lumOff val="25000"/>
                </a:schemeClr>
              </a:solidFill>
            </a:endParaRPr>
          </a:p>
        </p:txBody>
      </p:sp>
      <p:sp>
        <p:nvSpPr>
          <p:cNvPr id="12291" name="Прямоугольник 4"/>
          <p:cNvSpPr>
            <a:spLocks noChangeArrowheads="1"/>
          </p:cNvSpPr>
          <p:nvPr/>
        </p:nvSpPr>
        <p:spPr bwMode="auto">
          <a:xfrm>
            <a:off x="146447" y="914400"/>
            <a:ext cx="899755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ltLang="ru-RU" sz="1600" dirty="0"/>
              <a:t>• Регистрационные идентификационные данные (паспортные данные, СНИЛС, индивидуальный номер налогоплательщика (ИНН), номер банковского счета, номер банковской карты , пароли, </a:t>
            </a:r>
            <a:r>
              <a:rPr lang="ru-RU" altLang="ru-RU" sz="1600" dirty="0" err="1"/>
              <a:t>пин</a:t>
            </a:r>
            <a:r>
              <a:rPr lang="ru-RU" altLang="ru-RU" sz="1600" dirty="0"/>
              <a:t>-коды). </a:t>
            </a:r>
          </a:p>
          <a:p>
            <a:pPr eaLnBrk="1" hangingPunct="1"/>
            <a:r>
              <a:rPr lang="ru-RU" altLang="ru-RU" sz="1600" dirty="0"/>
              <a:t>• Физические характеристики (внешние данные, биометрические данные, состояние здоровья и др.). </a:t>
            </a:r>
          </a:p>
          <a:p>
            <a:pPr eaLnBrk="1" hangingPunct="1"/>
            <a:r>
              <a:rPr lang="ru-RU" altLang="ru-RU" sz="1600" dirty="0"/>
              <a:t>• Пространственная локализация (фиксация местоположения и перемещения). </a:t>
            </a:r>
          </a:p>
          <a:p>
            <a:pPr eaLnBrk="1" hangingPunct="1"/>
            <a:r>
              <a:rPr lang="ru-RU" altLang="ru-RU" sz="1600" dirty="0"/>
              <a:t>• Материально-экономическое положение (движимое, недвижимое имущество, зарплата, накопления и др.). </a:t>
            </a:r>
          </a:p>
          <a:p>
            <a:pPr eaLnBrk="1" hangingPunct="1"/>
            <a:r>
              <a:rPr lang="ru-RU" altLang="ru-RU" sz="1600" dirty="0"/>
              <a:t>• Официальные статусы (семейное положение, достижения, награды, наличие судимостей и т.д.). </a:t>
            </a:r>
          </a:p>
          <a:p>
            <a:pPr eaLnBrk="1" hangingPunct="1"/>
            <a:r>
              <a:rPr lang="ru-RU" altLang="ru-RU" sz="1600" dirty="0"/>
              <a:t>• Профессиональная занятость (включая образование). </a:t>
            </a:r>
          </a:p>
          <a:p>
            <a:pPr eaLnBrk="1" hangingPunct="1"/>
            <a:r>
              <a:rPr lang="ru-RU" altLang="ru-RU" sz="1600" dirty="0"/>
              <a:t>• Социальные связи (информация о родственниках, друзьях, знакомых, принадлежность к различным формальным и неформальным группам). </a:t>
            </a:r>
          </a:p>
          <a:p>
            <a:pPr eaLnBrk="1" hangingPunct="1"/>
            <a:r>
              <a:rPr lang="ru-RU" altLang="ru-RU" sz="1600" dirty="0"/>
              <a:t>• Образ жизни и поведенческие установки (мировоззрение, ценности, интересы и хобби, социальные привычки и действия, настроения, вкусы, особенности). </a:t>
            </a:r>
          </a:p>
          <a:p>
            <a:pPr eaLnBrk="1" hangingPunct="1"/>
            <a:r>
              <a:rPr lang="ru-RU" altLang="ru-RU" sz="1600" dirty="0"/>
              <a:t>• Психологические особенности (черты характера, способности, знания, умения, навыки, личностные черты). </a:t>
            </a:r>
          </a:p>
          <a:p>
            <a:pPr eaLnBrk="1" hangingPunct="1"/>
            <a:r>
              <a:rPr lang="ru-RU" altLang="ru-RU" sz="1600" dirty="0"/>
              <a:t>• Хроника личных событий.</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528" y="23813"/>
            <a:ext cx="8557022" cy="1082675"/>
          </a:xfrm>
        </p:spPr>
        <p:txBody>
          <a:bodyPr>
            <a:noAutofit/>
          </a:bodyPr>
          <a:lstStyle/>
          <a:p>
            <a:pPr algn="ctr" fontAlgn="auto">
              <a:spcAft>
                <a:spcPts val="0"/>
              </a:spcAft>
              <a:defRPr/>
            </a:pPr>
            <a:r>
              <a:rPr lang="ru-RU" sz="2400" b="1" dirty="0" smtClean="0">
                <a:solidFill>
                  <a:schemeClr val="tx1">
                    <a:lumMod val="75000"/>
                    <a:lumOff val="25000"/>
                  </a:schemeClr>
                </a:solidFill>
              </a:rPr>
              <a:t>Основные понятия в рамках безопасного обращения с персональными данными в сети Интернет</a:t>
            </a:r>
            <a:endParaRPr lang="ru-RU" sz="2400" dirty="0">
              <a:solidFill>
                <a:schemeClr val="tx1">
                  <a:lumMod val="75000"/>
                  <a:lumOff val="25000"/>
                </a:schemeClr>
              </a:solidFill>
            </a:endParaRPr>
          </a:p>
        </p:txBody>
      </p:sp>
      <p:sp>
        <p:nvSpPr>
          <p:cNvPr id="13315" name="Rectangle 1"/>
          <p:cNvSpPr>
            <a:spLocks noChangeArrowheads="1"/>
          </p:cNvSpPr>
          <p:nvPr/>
        </p:nvSpPr>
        <p:spPr bwMode="auto">
          <a:xfrm>
            <a:off x="391530" y="1844824"/>
            <a:ext cx="8289131"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ru-RU" altLang="zh-CN" sz="1600" i="1" dirty="0" err="1">
                <a:latin typeface="Times New Roman" panose="02020603050405020304" pitchFamily="18" charset="0"/>
                <a:ea typeface="AR PL KaitiM GB"/>
                <a:cs typeface="Times New Roman" panose="02020603050405020304" pitchFamily="18" charset="0"/>
              </a:rPr>
              <a:t>Акка́унт</a:t>
            </a:r>
            <a:r>
              <a:rPr lang="ru-RU" altLang="zh-CN" sz="1600" i="1" dirty="0">
                <a:latin typeface="Times New Roman" panose="02020603050405020304" pitchFamily="18" charset="0"/>
                <a:ea typeface="AR PL KaitiM GB"/>
                <a:cs typeface="Times New Roman" panose="02020603050405020304" pitchFamily="18" charset="0"/>
              </a:rPr>
              <a:t>,</a:t>
            </a:r>
            <a:r>
              <a:rPr lang="ru-RU" altLang="zh-CN" sz="1600" dirty="0">
                <a:latin typeface="Times New Roman" panose="02020603050405020304" pitchFamily="18" charset="0"/>
                <a:ea typeface="AR PL KaitiM GB"/>
                <a:cs typeface="Times New Roman" panose="02020603050405020304" pitchFamily="18" charset="0"/>
              </a:rPr>
              <a:t> учетная запись (англ. </a:t>
            </a:r>
            <a:r>
              <a:rPr lang="ru-RU" altLang="zh-CN" sz="1600" dirty="0" err="1">
                <a:latin typeface="Times New Roman" panose="02020603050405020304" pitchFamily="18" charset="0"/>
                <a:ea typeface="AR PL KaitiM GB"/>
                <a:cs typeface="Times New Roman" panose="02020603050405020304" pitchFamily="18" charset="0"/>
              </a:rPr>
              <a:t>account</a:t>
            </a:r>
            <a:r>
              <a:rPr lang="ru-RU" altLang="zh-CN" sz="1600" dirty="0">
                <a:latin typeface="Times New Roman" panose="02020603050405020304" pitchFamily="18" charset="0"/>
                <a:ea typeface="AR PL KaitiM GB"/>
                <a:cs typeface="Times New Roman" panose="02020603050405020304" pitchFamily="18" charset="0"/>
              </a:rPr>
              <a:t>) – хранимая в компьютерной системе совокупность данных о пользователе, необходимых для его опознавания (аутентификации) и предоставления доступа к его личным данным и настройкам.</a:t>
            </a:r>
            <a:endParaRPr lang="ru-RU" altLang="zh-CN" sz="1600" dirty="0">
              <a:latin typeface="Arial" panose="020B0604020202020204" pitchFamily="34" charset="0"/>
              <a:cs typeface="Arial" panose="020B0604020202020204" pitchFamily="34" charset="0"/>
            </a:endParaRPr>
          </a:p>
          <a:p>
            <a:pPr algn="just"/>
            <a:r>
              <a:rPr lang="ru-RU" altLang="zh-CN" sz="1600" i="1" dirty="0" err="1">
                <a:latin typeface="Times New Roman" panose="02020603050405020304" pitchFamily="18" charset="0"/>
                <a:ea typeface="AR PL KaitiM GB"/>
                <a:cs typeface="Times New Roman" panose="02020603050405020304" pitchFamily="18" charset="0"/>
              </a:rPr>
              <a:t>Кибербу́ллинг</a:t>
            </a:r>
            <a:r>
              <a:rPr lang="ru-RU" altLang="zh-CN" sz="1600" dirty="0">
                <a:latin typeface="Times New Roman" panose="02020603050405020304" pitchFamily="18" charset="0"/>
                <a:ea typeface="AR PL KaitiM GB"/>
                <a:cs typeface="Times New Roman" panose="02020603050405020304" pitchFamily="18" charset="0"/>
              </a:rPr>
              <a:t>(англ. </a:t>
            </a:r>
            <a:r>
              <a:rPr lang="ru-RU" altLang="zh-CN" sz="1600" dirty="0" err="1">
                <a:latin typeface="Times New Roman" panose="02020603050405020304" pitchFamily="18" charset="0"/>
                <a:ea typeface="AR PL KaitiM GB"/>
                <a:cs typeface="Times New Roman" panose="02020603050405020304" pitchFamily="18" charset="0"/>
              </a:rPr>
              <a:t>сyberbulling</a:t>
            </a:r>
            <a:r>
              <a:rPr lang="ru-RU" altLang="zh-CN" sz="1600" dirty="0">
                <a:latin typeface="Times New Roman" panose="02020603050405020304" pitchFamily="18" charset="0"/>
                <a:ea typeface="AR PL KaitiM GB"/>
                <a:cs typeface="Times New Roman" panose="02020603050405020304" pitchFamily="18" charset="0"/>
              </a:rPr>
              <a:t>) – намеренное и регулярное причинение вреда (запугивание, унижение, травля, физический или психологический террор) одним человеком или группой людей другому человеку с использованием электронных форм контакта.</a:t>
            </a:r>
            <a:endParaRPr lang="ru-RU" altLang="zh-CN" sz="1600" dirty="0">
              <a:latin typeface="Arial" panose="020B0604020202020204" pitchFamily="34" charset="0"/>
              <a:cs typeface="Arial" panose="020B0604020202020204" pitchFamily="34" charset="0"/>
            </a:endParaRPr>
          </a:p>
          <a:p>
            <a:pPr algn="just"/>
            <a:r>
              <a:rPr lang="ru-RU" altLang="zh-CN" sz="1600" i="1" dirty="0" err="1">
                <a:latin typeface="Times New Roman" panose="02020603050405020304" pitchFamily="18" charset="0"/>
                <a:ea typeface="AR PL KaitiM GB"/>
                <a:cs typeface="Times New Roman" panose="02020603050405020304" pitchFamily="18" charset="0"/>
              </a:rPr>
              <a:t>Конфиденциа́льность</a:t>
            </a:r>
            <a:r>
              <a:rPr lang="ru-RU" altLang="zh-CN" sz="1600" dirty="0">
                <a:latin typeface="Times New Roman" panose="02020603050405020304" pitchFamily="18" charset="0"/>
                <a:ea typeface="AR PL KaitiM GB"/>
                <a:cs typeface="Times New Roman" panose="02020603050405020304" pitchFamily="18" charset="0"/>
              </a:rPr>
              <a:t>(англ. </a:t>
            </a:r>
            <a:r>
              <a:rPr lang="ru-RU" altLang="zh-CN" sz="1600" dirty="0" err="1">
                <a:latin typeface="Times New Roman" panose="02020603050405020304" pitchFamily="18" charset="0"/>
                <a:ea typeface="AR PL KaitiM GB"/>
                <a:cs typeface="Times New Roman" panose="02020603050405020304" pitchFamily="18" charset="0"/>
              </a:rPr>
              <a:t>сonfidence</a:t>
            </a:r>
            <a:r>
              <a:rPr lang="ru-RU" altLang="zh-CN" sz="1600" dirty="0">
                <a:latin typeface="Times New Roman" panose="02020603050405020304" pitchFamily="18" charset="0"/>
                <a:ea typeface="AR PL KaitiM GB"/>
                <a:cs typeface="Times New Roman" panose="02020603050405020304" pitchFamily="18" charset="0"/>
              </a:rPr>
              <a:t> – «доверие») – </a:t>
            </a:r>
            <a:endParaRPr lang="ru-RU" altLang="zh-CN" sz="1600" dirty="0">
              <a:latin typeface="Arial" panose="020B0604020202020204" pitchFamily="34" charset="0"/>
              <a:cs typeface="Arial" panose="020B0604020202020204" pitchFamily="34" charset="0"/>
            </a:endParaRPr>
          </a:p>
          <a:p>
            <a:pPr algn="just"/>
            <a:r>
              <a:rPr lang="ru-RU" altLang="zh-CN" sz="1600" dirty="0">
                <a:latin typeface="Times New Roman" panose="02020603050405020304" pitchFamily="18" charset="0"/>
                <a:ea typeface="AR PL KaitiM GB"/>
                <a:cs typeface="Times New Roman" panose="02020603050405020304" pitchFamily="18" charset="0"/>
              </a:rPr>
              <a:t>1. Необходимость предотвращения утечки (разглашения) какой-либо информации.</a:t>
            </a:r>
            <a:endParaRPr lang="ru-RU" altLang="zh-CN" sz="1600" dirty="0">
              <a:latin typeface="Arial" panose="020B0604020202020204" pitchFamily="34" charset="0"/>
              <a:cs typeface="Arial" panose="020B0604020202020204" pitchFamily="34" charset="0"/>
            </a:endParaRPr>
          </a:p>
          <a:p>
            <a:pPr algn="just"/>
            <a:r>
              <a:rPr lang="ru-RU" altLang="zh-CN" sz="1600" dirty="0">
                <a:latin typeface="Times New Roman" panose="02020603050405020304" pitchFamily="18" charset="0"/>
                <a:ea typeface="AR PL KaitiM GB"/>
                <a:cs typeface="Times New Roman" panose="02020603050405020304" pitchFamily="18" charset="0"/>
              </a:rPr>
              <a:t>2. Обязательное для выполнения лицом, получившим доступ к определенным сведениям (сообщениям, данным) требование не передавать их третьим лицам без согласия лица, самостоятельно создавшего информацию либо получившего право разрешать или ограничивать доступ к информации, определяемой по каким-либо признакам.</a:t>
            </a:r>
          </a:p>
          <a:p>
            <a:pPr algn="just"/>
            <a:r>
              <a:rPr lang="ru-RU" altLang="zh-CN" sz="1600" i="1" dirty="0" err="1">
                <a:latin typeface="Times New Roman" panose="02020603050405020304" pitchFamily="18" charset="0"/>
                <a:ea typeface="AR PL KaitiM GB"/>
                <a:cs typeface="Times New Roman" panose="02020603050405020304" pitchFamily="18" charset="0"/>
              </a:rPr>
              <a:t>Фи́шинг</a:t>
            </a:r>
            <a:r>
              <a:rPr lang="ru-RU" altLang="zh-CN" sz="1600" dirty="0">
                <a:latin typeface="Times New Roman" panose="02020603050405020304" pitchFamily="18" charset="0"/>
                <a:ea typeface="AR PL KaitiM GB"/>
                <a:cs typeface="Times New Roman" panose="02020603050405020304" pitchFamily="18" charset="0"/>
              </a:rPr>
              <a:t> (англ. </a:t>
            </a:r>
            <a:r>
              <a:rPr lang="ru-RU" altLang="zh-CN" sz="1600" dirty="0" err="1">
                <a:latin typeface="Times New Roman" panose="02020603050405020304" pitchFamily="18" charset="0"/>
                <a:ea typeface="AR PL KaitiM GB"/>
                <a:cs typeface="Times New Roman" panose="02020603050405020304" pitchFamily="18" charset="0"/>
              </a:rPr>
              <a:t>phishing</a:t>
            </a:r>
            <a:r>
              <a:rPr lang="ru-RU" altLang="zh-CN" sz="1600" dirty="0">
                <a:latin typeface="Times New Roman" panose="02020603050405020304" pitchFamily="18" charset="0"/>
                <a:ea typeface="AR PL KaitiM GB"/>
                <a:cs typeface="Times New Roman" panose="02020603050405020304" pitchFamily="18" charset="0"/>
              </a:rPr>
              <a:t>, от </a:t>
            </a:r>
            <a:r>
              <a:rPr lang="ru-RU" altLang="zh-CN" sz="1600" dirty="0" err="1">
                <a:latin typeface="Times New Roman" panose="02020603050405020304" pitchFamily="18" charset="0"/>
                <a:ea typeface="AR PL KaitiM GB"/>
                <a:cs typeface="Times New Roman" panose="02020603050405020304" pitchFamily="18" charset="0"/>
              </a:rPr>
              <a:t>fishing</a:t>
            </a:r>
            <a:r>
              <a:rPr lang="ru-RU" altLang="zh-CN" sz="1600" dirty="0">
                <a:latin typeface="Times New Roman" panose="02020603050405020304" pitchFamily="18" charset="0"/>
                <a:ea typeface="AR PL KaitiM GB"/>
                <a:cs typeface="Times New Roman" panose="02020603050405020304" pitchFamily="18" charset="0"/>
              </a:rPr>
              <a:t> – «рыбная ловля, выуживание») – вид интернет-мошенничества, целью которого является получение доступа к конфиденциальным данным пользователей – логинам и паролям. Достигается путем проведения массовых рассылок электронных писем от имени популярных брендов, а также личных сообщений внутри различных сервисов, социальных сетей. </a:t>
            </a:r>
            <a:endParaRPr lang="ru-RU" altLang="zh-CN"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Содержимое 12" descr="ÐÐ°ÑÑÐ¸Ð½ÐºÐ¸ Ð¿Ð¾ Ð·Ð°Ð¿ÑÐ¾ÑÑ ÑÐ²Ð¸ÑÑÐµÑ"/>
          <p:cNvPicPr>
            <a:picLocks noGrp="1"/>
          </p:cNvPicPr>
          <p:nvPr>
            <p:ph idx="4294967295"/>
          </p:nvPr>
        </p:nvPicPr>
        <p:blipFill>
          <a:blip r:embed="rId2" cstate="print"/>
          <a:srcRect/>
          <a:stretch>
            <a:fillRect/>
          </a:stretch>
        </p:blipFill>
        <p:spPr bwMode="auto">
          <a:xfrm>
            <a:off x="1886332" y="4933948"/>
            <a:ext cx="3228975" cy="1800225"/>
          </a:xfrm>
          <a:prstGeom prst="rect">
            <a:avLst/>
          </a:prstGeom>
          <a:noFill/>
          <a:ln w="9525">
            <a:noFill/>
            <a:miter lim="800000"/>
            <a:headEnd/>
            <a:tailEnd/>
          </a:ln>
        </p:spPr>
      </p:pic>
      <p:pic>
        <p:nvPicPr>
          <p:cNvPr id="4" name="Рисунок 3" descr="C:\Users\User\Downloads\959a541e61bcc0171845b413d1dbad37.jpg"/>
          <p:cNvPicPr/>
          <p:nvPr/>
        </p:nvPicPr>
        <p:blipFill>
          <a:blip r:embed="rId3"/>
          <a:srcRect/>
          <a:stretch>
            <a:fillRect/>
          </a:stretch>
        </p:blipFill>
        <p:spPr bwMode="auto">
          <a:xfrm>
            <a:off x="0" y="0"/>
            <a:ext cx="1428728" cy="6858000"/>
          </a:xfrm>
          <a:prstGeom prst="rect">
            <a:avLst/>
          </a:prstGeom>
          <a:noFill/>
          <a:ln w="9525">
            <a:noFill/>
            <a:miter lim="800000"/>
            <a:headEnd/>
            <a:tailEnd/>
          </a:ln>
        </p:spPr>
      </p:pic>
      <p:pic>
        <p:nvPicPr>
          <p:cNvPr id="5" name="Рисунок 4" descr="ÐÐ¾ÑÐ¾Ð¶ÐµÐµ Ð¸Ð·Ð¾Ð±ÑÐ°Ð¶ÐµÐ½Ð¸Ðµ"/>
          <p:cNvPicPr/>
          <p:nvPr/>
        </p:nvPicPr>
        <p:blipFill>
          <a:blip r:embed="rId4" cstate="print"/>
          <a:srcRect/>
          <a:stretch>
            <a:fillRect/>
          </a:stretch>
        </p:blipFill>
        <p:spPr bwMode="auto">
          <a:xfrm>
            <a:off x="785786" y="285728"/>
            <a:ext cx="1066800" cy="1066800"/>
          </a:xfrm>
          <a:prstGeom prst="rect">
            <a:avLst/>
          </a:prstGeom>
          <a:noFill/>
          <a:ln w="9525">
            <a:noFill/>
            <a:miter lim="800000"/>
            <a:headEnd/>
            <a:tailEnd/>
          </a:ln>
        </p:spPr>
      </p:pic>
      <p:pic>
        <p:nvPicPr>
          <p:cNvPr id="8" name="Рисунок 7" descr="ÐÐ°ÑÑÐ¸Ð½ÐºÐ¸ Ð¿Ð¾ Ð·Ð°Ð¿ÑÐ¾ÑÑ Ð¸Ð½ÑÑÐ°Ð³ÑÐ°Ð¼"/>
          <p:cNvPicPr/>
          <p:nvPr/>
        </p:nvPicPr>
        <p:blipFill>
          <a:blip r:embed="rId5"/>
          <a:srcRect/>
          <a:stretch>
            <a:fillRect/>
          </a:stretch>
        </p:blipFill>
        <p:spPr bwMode="auto">
          <a:xfrm>
            <a:off x="1928794" y="2071678"/>
            <a:ext cx="1858747" cy="3295650"/>
          </a:xfrm>
          <a:prstGeom prst="rect">
            <a:avLst/>
          </a:prstGeom>
          <a:noFill/>
          <a:ln w="9525">
            <a:noFill/>
            <a:miter lim="800000"/>
            <a:headEnd/>
            <a:tailEnd/>
          </a:ln>
        </p:spPr>
      </p:pic>
      <p:pic>
        <p:nvPicPr>
          <p:cNvPr id="9" name="Рисунок 8" descr="ÐÐ°ÑÑÐ¸Ð½ÐºÐ¸ Ð¿Ð¾ Ð·Ð°Ð¿ÑÐ¾ÑÑ ÑÑÑÐ±"/>
          <p:cNvPicPr/>
          <p:nvPr/>
        </p:nvPicPr>
        <p:blipFill>
          <a:blip r:embed="rId6"/>
          <a:srcRect/>
          <a:stretch>
            <a:fillRect/>
          </a:stretch>
        </p:blipFill>
        <p:spPr bwMode="auto">
          <a:xfrm>
            <a:off x="4429124" y="1714488"/>
            <a:ext cx="3590925" cy="3590925"/>
          </a:xfrm>
          <a:prstGeom prst="rect">
            <a:avLst/>
          </a:prstGeom>
          <a:noFill/>
          <a:ln w="9525">
            <a:noFill/>
            <a:miter lim="800000"/>
            <a:headEnd/>
            <a:tailEnd/>
          </a:ln>
        </p:spPr>
      </p:pic>
      <p:pic>
        <p:nvPicPr>
          <p:cNvPr id="11" name="Содержимое 6" descr="ÐÐ°ÑÑÐ¸Ð½ÐºÐ¸ Ð¿Ð¾ Ð·Ð°Ð¿ÑÐ¾ÑÑ Ð¾Ðº"/>
          <p:cNvPicPr>
            <a:picLocks/>
          </p:cNvPicPr>
          <p:nvPr/>
        </p:nvPicPr>
        <p:blipFill>
          <a:blip r:embed="rId7"/>
          <a:srcRect/>
          <a:stretch>
            <a:fillRect/>
          </a:stretch>
        </p:blipFill>
        <p:spPr bwMode="auto">
          <a:xfrm>
            <a:off x="5143504" y="928670"/>
            <a:ext cx="2990850" cy="1524000"/>
          </a:xfrm>
          <a:prstGeom prst="rect">
            <a:avLst/>
          </a:prstGeom>
          <a:noFill/>
          <a:ln w="9525">
            <a:noFill/>
            <a:miter lim="800000"/>
            <a:headEnd/>
            <a:tailEnd/>
          </a:ln>
        </p:spPr>
      </p:pic>
      <p:pic>
        <p:nvPicPr>
          <p:cNvPr id="12" name="Рисунок 11" descr="ÐÐ°ÑÑÐ¸Ð½ÐºÐ¸ Ð¿Ð¾ Ð·Ð°Ð¿ÑÐ¾ÑÑ ÑÐµÐ¹ÑÐ±ÑÐº"/>
          <p:cNvPicPr/>
          <p:nvPr/>
        </p:nvPicPr>
        <p:blipFill>
          <a:blip r:embed="rId8" cstate="print"/>
          <a:srcRect/>
          <a:stretch>
            <a:fillRect/>
          </a:stretch>
        </p:blipFill>
        <p:spPr bwMode="auto">
          <a:xfrm>
            <a:off x="6357950" y="4071942"/>
            <a:ext cx="2562225" cy="2562225"/>
          </a:xfrm>
          <a:prstGeom prst="rect">
            <a:avLst/>
          </a:prstGeom>
          <a:noFill/>
          <a:ln w="9525">
            <a:noFill/>
            <a:miter lim="800000"/>
            <a:headEnd/>
            <a:tailEnd/>
          </a:ln>
        </p:spPr>
      </p:pic>
      <p:pic>
        <p:nvPicPr>
          <p:cNvPr id="14" name="Рисунок 13" descr="ÐÐ°ÑÑÐ¸Ð½ÐºÐ¸ Ð¿Ð¾ Ð·Ð°Ð¿ÑÐ¾ÑÑ Ð²Ðº"/>
          <p:cNvPicPr/>
          <p:nvPr/>
        </p:nvPicPr>
        <p:blipFill>
          <a:blip r:embed="rId9"/>
          <a:srcRect/>
          <a:stretch>
            <a:fillRect/>
          </a:stretch>
        </p:blipFill>
        <p:spPr bwMode="auto">
          <a:xfrm>
            <a:off x="2571736" y="642918"/>
            <a:ext cx="1785950" cy="1643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541" y="396875"/>
            <a:ext cx="8229600" cy="1068388"/>
          </a:xfrm>
        </p:spPr>
        <p:txBody>
          <a:bodyPr/>
          <a:lstStyle/>
          <a:p>
            <a:pPr algn="ctr" fontAlgn="auto">
              <a:spcAft>
                <a:spcPts val="0"/>
              </a:spcAft>
              <a:defRPr/>
            </a:pPr>
            <a:r>
              <a:rPr lang="ru-RU" sz="3200" b="1" dirty="0" smtClean="0">
                <a:solidFill>
                  <a:schemeClr val="tx1">
                    <a:lumMod val="75000"/>
                    <a:lumOff val="25000"/>
                  </a:schemeClr>
                </a:solidFill>
              </a:rPr>
              <a:t>Механизмы защиты персональных данных </a:t>
            </a:r>
            <a:r>
              <a:rPr lang="ru-RU" sz="3200" dirty="0" smtClean="0">
                <a:solidFill>
                  <a:schemeClr val="tx1">
                    <a:lumMod val="75000"/>
                    <a:lumOff val="25000"/>
                  </a:schemeClr>
                </a:solidFill>
              </a:rPr>
              <a:t/>
            </a:r>
            <a:br>
              <a:rPr lang="ru-RU" sz="3200" dirty="0" smtClean="0">
                <a:solidFill>
                  <a:schemeClr val="tx1">
                    <a:lumMod val="75000"/>
                    <a:lumOff val="25000"/>
                  </a:schemeClr>
                </a:solidFill>
              </a:rPr>
            </a:br>
            <a:endParaRPr lang="ru-RU" sz="3200" dirty="0">
              <a:solidFill>
                <a:schemeClr val="tx1">
                  <a:lumMod val="75000"/>
                  <a:lumOff val="25000"/>
                </a:schemeClr>
              </a:solidFill>
            </a:endParaRPr>
          </a:p>
        </p:txBody>
      </p:sp>
      <p:sp>
        <p:nvSpPr>
          <p:cNvPr id="14339" name="TextBox 2"/>
          <p:cNvSpPr txBox="1">
            <a:spLocks noChangeArrowheads="1"/>
          </p:cNvSpPr>
          <p:nvPr/>
        </p:nvSpPr>
        <p:spPr bwMode="auto">
          <a:xfrm>
            <a:off x="642938" y="1597025"/>
            <a:ext cx="820816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sz="2400"/>
          </a:p>
          <a:p>
            <a:pPr eaLnBrk="1" hangingPunct="1"/>
            <a:r>
              <a:rPr lang="ru-RU" altLang="ru-RU" sz="2400"/>
              <a:t>•  </a:t>
            </a:r>
            <a:r>
              <a:rPr lang="ru-RU" altLang="ru-RU" sz="2400" b="1"/>
              <a:t>Надежный пароль</a:t>
            </a:r>
            <a:r>
              <a:rPr lang="ru-RU" altLang="ru-RU" sz="2400"/>
              <a:t>.  Надежные пароли позволят защитить от третьих лиц ваши аккаунты на онлайн-ресурсах и в приложениях. </a:t>
            </a:r>
          </a:p>
          <a:p>
            <a:pPr eaLnBrk="1" hangingPunct="1"/>
            <a:r>
              <a:rPr lang="ru-RU" altLang="ru-RU" sz="2400"/>
              <a:t>• </a:t>
            </a:r>
            <a:r>
              <a:rPr lang="ru-RU" altLang="ru-RU" sz="2400" b="1"/>
              <a:t>Управление уровнями доступа к персональным данным (настройки приватности). </a:t>
            </a:r>
            <a:r>
              <a:rPr lang="ru-RU" altLang="ru-RU" sz="2400"/>
              <a:t>Настройки приватности дадут вам возможность определить уровень доступа других пользователей к вашим персональным данным, размещенным на различных онлайн-ресурсах.</a:t>
            </a:r>
          </a:p>
          <a:p>
            <a:pPr eaLnBrk="1" hangingPunct="1"/>
            <a:r>
              <a:rPr lang="ru-RU" altLang="ru-RU" sz="2400"/>
              <a:t> • </a:t>
            </a:r>
            <a:r>
              <a:rPr lang="ru-RU" altLang="ru-RU" sz="2400" b="1"/>
              <a:t>Сознательное отношение к информации, размещаемой в интернете</a:t>
            </a:r>
            <a:r>
              <a:rPr lang="ru-RU" altLang="ru-RU" sz="2400"/>
              <a:t>. Правила управления персональными данными помогут вам понять, как персональные данные, размещенные в интернете, влияют на вашу репутацию в сети.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300" y="455614"/>
            <a:ext cx="7886700" cy="650875"/>
          </a:xfrm>
        </p:spPr>
        <p:txBody>
          <a:bodyPr>
            <a:noAutofit/>
          </a:bodyPr>
          <a:lstStyle/>
          <a:p>
            <a:pPr fontAlgn="auto">
              <a:spcAft>
                <a:spcPts val="0"/>
              </a:spcAft>
              <a:defRPr/>
            </a:pPr>
            <a:r>
              <a:rPr lang="ru-RU" sz="1400" b="1" dirty="0" smtClean="0">
                <a:solidFill>
                  <a:schemeClr val="tx1">
                    <a:lumMod val="75000"/>
                    <a:lumOff val="25000"/>
                  </a:schemeClr>
                </a:solidFill>
              </a:rPr>
              <a:t/>
            </a:r>
            <a:br>
              <a:rPr lang="ru-RU" sz="1400" b="1" dirty="0" smtClean="0">
                <a:solidFill>
                  <a:schemeClr val="tx1">
                    <a:lumMod val="75000"/>
                    <a:lumOff val="25000"/>
                  </a:schemeClr>
                </a:solidFill>
              </a:rPr>
            </a:br>
            <a:r>
              <a:rPr lang="ru-RU" sz="1400" b="1" dirty="0" smtClean="0">
                <a:solidFill>
                  <a:schemeClr val="tx1">
                    <a:lumMod val="75000"/>
                    <a:lumOff val="25000"/>
                  </a:schemeClr>
                </a:solidFill>
              </a:rPr>
              <a:t/>
            </a:r>
            <a:br>
              <a:rPr lang="ru-RU" sz="1400" b="1" dirty="0" smtClean="0">
                <a:solidFill>
                  <a:schemeClr val="tx1">
                    <a:lumMod val="75000"/>
                    <a:lumOff val="25000"/>
                  </a:schemeClr>
                </a:solidFill>
              </a:rPr>
            </a:br>
            <a:endParaRPr lang="ru-RU" sz="1400" dirty="0">
              <a:solidFill>
                <a:schemeClr val="tx1">
                  <a:lumMod val="75000"/>
                  <a:lumOff val="25000"/>
                </a:schemeClr>
              </a:solidFill>
            </a:endParaRPr>
          </a:p>
        </p:txBody>
      </p:sp>
      <p:sp>
        <p:nvSpPr>
          <p:cNvPr id="4" name="Заголовок 1"/>
          <p:cNvSpPr txBox="1">
            <a:spLocks/>
          </p:cNvSpPr>
          <p:nvPr/>
        </p:nvSpPr>
        <p:spPr>
          <a:xfrm>
            <a:off x="372666" y="1556792"/>
            <a:ext cx="8653463" cy="4561435"/>
          </a:xfrm>
          <a:prstGeom prst="rect">
            <a:avLst/>
          </a:prstGeom>
        </p:spPr>
        <p:txBody>
          <a:bodyPr anchor="b"/>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defRPr/>
            </a:pPr>
            <a:r>
              <a:rPr lang="ru-RU" sz="2000" dirty="0" smtClean="0">
                <a:solidFill>
                  <a:schemeClr val="tx1"/>
                </a:solidFill>
                <a:latin typeface="Times New Roman" panose="02020603050405020304" pitchFamily="18" charset="0"/>
                <a:cs typeface="Times New Roman" panose="02020603050405020304" pitchFamily="18" charset="0"/>
              </a:rPr>
              <a:t>1. Ограничьте объем информации о себе, находящейся в Интернете. Удалите лишние фотографии,    видео, адреса, номера телефонов, дату рождения, сведения о родных и близких и иную личную информацию.</a:t>
            </a:r>
            <a:br>
              <a:rPr lang="ru-RU" sz="2000" dirty="0" smtClean="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2. Не отправляйте видео и фотографии людям, с которыми вы познакомились в Интернете и не знаете их в реальной жизни.</a:t>
            </a:r>
            <a:br>
              <a:rPr lang="ru-RU" sz="2000" dirty="0" smtClean="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3. Отправляя кому-либо свои персональные данные или конфиденциальную информацию, убедитесь в том, что адресат — действительно тот, за кого себя выдает.</a:t>
            </a:r>
            <a:br>
              <a:rPr lang="ru-RU" sz="2000" dirty="0" smtClean="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4. Если в сети Интернет кто-то просит предоставить ваши персональные данные, например, место жительства или номер школы, класса иные данные, посоветуйтесь с родителями или взрослым человеком, которому вы доверяете.</a:t>
            </a:r>
            <a:br>
              <a:rPr lang="ru-RU" sz="2000" dirty="0" smtClean="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5. Используйте только сложные пароли, разные для разных учетных записей и сервисов.</a:t>
            </a:r>
            <a:br>
              <a:rPr lang="ru-RU" sz="2000" dirty="0" smtClean="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6. Старайтесь периодически менять пароли.</a:t>
            </a:r>
            <a:br>
              <a:rPr lang="ru-RU" sz="2000" dirty="0" smtClean="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7. Заведите себе два адреса электронной почты — частный, для переписки (приватный и малоизвестный, который вы никогда не публикуете в общедоступных источниках), и публичный — для открытой деятельности (форумов, чатов и так далее).</a:t>
            </a:r>
            <a:br>
              <a:rPr lang="ru-RU" sz="2000" dirty="0" smtClean="0">
                <a:solidFill>
                  <a:schemeClr val="tx1"/>
                </a:solidFill>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15364" name="TextBox 4"/>
          <p:cNvSpPr txBox="1">
            <a:spLocks noChangeArrowheads="1"/>
          </p:cNvSpPr>
          <p:nvPr/>
        </p:nvSpPr>
        <p:spPr bwMode="auto">
          <a:xfrm>
            <a:off x="1182291" y="4646614"/>
            <a:ext cx="1915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ltLang="ru-RU" sz="2000" dirty="0"/>
              <a:t>                              </a:t>
            </a:r>
          </a:p>
        </p:txBody>
      </p:sp>
      <p:sp>
        <p:nvSpPr>
          <p:cNvPr id="6" name="Заголовок 1"/>
          <p:cNvSpPr txBox="1">
            <a:spLocks/>
          </p:cNvSpPr>
          <p:nvPr/>
        </p:nvSpPr>
        <p:spPr>
          <a:xfrm>
            <a:off x="529828" y="277814"/>
            <a:ext cx="7886700" cy="650875"/>
          </a:xfrm>
          <a:prstGeom prst="rect">
            <a:avLst/>
          </a:prstGeom>
        </p:spPr>
        <p:txBody>
          <a:bodyPr anchor="b"/>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ru-RU" sz="1400" b="1" dirty="0" smtClean="0"/>
              <a:t/>
            </a:r>
            <a:br>
              <a:rPr lang="ru-RU" sz="1400" b="1" dirty="0" smtClean="0"/>
            </a:br>
            <a:r>
              <a:rPr lang="ru-RU" sz="1400" b="1" dirty="0" smtClean="0"/>
              <a:t/>
            </a:r>
            <a:br>
              <a:rPr lang="ru-RU" sz="1400" b="1" dirty="0" smtClean="0"/>
            </a:br>
            <a:r>
              <a:rPr lang="ru-RU" sz="1400" b="1" dirty="0" smtClean="0"/>
              <a:t/>
            </a:r>
            <a:br>
              <a:rPr lang="ru-RU" sz="1400" b="1" dirty="0" smtClean="0"/>
            </a:br>
            <a:r>
              <a:rPr lang="ru-RU" sz="3200" dirty="0" smtClean="0"/>
              <a:t> </a:t>
            </a:r>
            <a:endParaRPr lang="en-US" sz="3200" dirty="0" smtClean="0"/>
          </a:p>
          <a:p>
            <a:pPr algn="ctr" fontAlgn="auto">
              <a:spcAft>
                <a:spcPts val="0"/>
              </a:spcAft>
              <a:defRPr/>
            </a:pPr>
            <a:endParaRPr lang="en-US" sz="3200" b="1" dirty="0"/>
          </a:p>
          <a:p>
            <a:pPr algn="ctr" fontAlgn="auto">
              <a:spcAft>
                <a:spcPts val="0"/>
              </a:spcAft>
              <a:defRPr/>
            </a:pPr>
            <a:endParaRPr lang="en-US" sz="3200" b="1" dirty="0" smtClean="0"/>
          </a:p>
          <a:p>
            <a:pPr algn="ctr" fontAlgn="auto">
              <a:spcAft>
                <a:spcPts val="0"/>
              </a:spcAft>
              <a:defRPr/>
            </a:pPr>
            <a:endParaRPr lang="en-US" sz="3200" b="1" dirty="0"/>
          </a:p>
          <a:p>
            <a:pPr algn="ctr" fontAlgn="auto">
              <a:spcAft>
                <a:spcPts val="0"/>
              </a:spcAft>
              <a:defRPr/>
            </a:pPr>
            <a:r>
              <a:rPr lang="ru-RU" sz="3600" b="1" dirty="0" smtClean="0"/>
              <a:t>Правила защиты персональных данных </a:t>
            </a:r>
            <a:endParaRPr lang="ru-RU" sz="36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1254" y="600076"/>
            <a:ext cx="8297465" cy="823913"/>
          </a:xfrm>
        </p:spPr>
        <p:txBody>
          <a:bodyPr>
            <a:noAutofit/>
          </a:bodyPr>
          <a:lstStyle/>
          <a:p>
            <a:pPr algn="ctr" fontAlgn="auto">
              <a:spcAft>
                <a:spcPts val="0"/>
              </a:spcAft>
              <a:defRPr/>
            </a:pPr>
            <a:r>
              <a:rPr lang="ru-RU" sz="3200" b="1" dirty="0" smtClean="0">
                <a:solidFill>
                  <a:schemeClr val="tx1">
                    <a:lumMod val="75000"/>
                    <a:lumOff val="25000"/>
                  </a:schemeClr>
                </a:solidFill>
              </a:rPr>
              <a:t/>
            </a:r>
            <a:br>
              <a:rPr lang="ru-RU" sz="3200" b="1" dirty="0" smtClean="0">
                <a:solidFill>
                  <a:schemeClr val="tx1">
                    <a:lumMod val="75000"/>
                    <a:lumOff val="25000"/>
                  </a:schemeClr>
                </a:solidFill>
              </a:rPr>
            </a:br>
            <a:r>
              <a:rPr lang="ru-RU" sz="4000" b="1" dirty="0" smtClean="0">
                <a:solidFill>
                  <a:schemeClr val="tx1">
                    <a:lumMod val="75000"/>
                    <a:lumOff val="25000"/>
                  </a:schemeClr>
                </a:solidFill>
              </a:rPr>
              <a:t>Защита персональных данных на своем устройстве</a:t>
            </a:r>
            <a:r>
              <a:rPr lang="ru-RU" sz="4000" dirty="0" smtClean="0">
                <a:solidFill>
                  <a:schemeClr val="tx1">
                    <a:lumMod val="75000"/>
                    <a:lumOff val="25000"/>
                  </a:schemeClr>
                </a:solidFill>
              </a:rPr>
              <a:t/>
            </a:r>
            <a:br>
              <a:rPr lang="ru-RU" sz="4000" dirty="0" smtClean="0">
                <a:solidFill>
                  <a:schemeClr val="tx1">
                    <a:lumMod val="75000"/>
                    <a:lumOff val="25000"/>
                  </a:schemeClr>
                </a:solidFill>
              </a:rPr>
            </a:br>
            <a:endParaRPr lang="ru-RU" sz="4000" dirty="0">
              <a:solidFill>
                <a:schemeClr val="tx1">
                  <a:lumMod val="75000"/>
                  <a:lumOff val="25000"/>
                </a:schemeClr>
              </a:solidFill>
            </a:endParaRPr>
          </a:p>
        </p:txBody>
      </p:sp>
      <p:sp>
        <p:nvSpPr>
          <p:cNvPr id="16387" name="TextBox 2"/>
          <p:cNvSpPr txBox="1">
            <a:spLocks noChangeArrowheads="1"/>
          </p:cNvSpPr>
          <p:nvPr/>
        </p:nvSpPr>
        <p:spPr bwMode="auto">
          <a:xfrm>
            <a:off x="501254" y="1862139"/>
            <a:ext cx="824031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ltLang="ru-RU" sz="2800"/>
              <a:t> • Для удаления «цифровых следов» с компьютера после работы в интернете очистите журнал посещений (в браузере) и историю поисковых запросов (в аккаунте сайта-поисковика). </a:t>
            </a:r>
          </a:p>
          <a:p>
            <a:pPr eaLnBrk="1" hangingPunct="1"/>
            <a:r>
              <a:rPr lang="ru-RU" altLang="ru-RU" sz="2800"/>
              <a:t>• В настройках программ сетевой защиты также можно установить запрет на загрузку временных файлов и cookies с незнакомых сайтов . </a:t>
            </a:r>
          </a:p>
          <a:p>
            <a:pPr eaLnBrk="1" hangingPunct="1"/>
            <a:r>
              <a:rPr lang="ru-RU" altLang="ru-RU" sz="2800"/>
              <a:t>• Будьте внимательны с настройками мобильных приложений: отключите опцию «автосинхронизации» данных, автоматического проставления «геометок».</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481" y="587376"/>
            <a:ext cx="8230791" cy="595313"/>
          </a:xfrm>
        </p:spPr>
        <p:txBody>
          <a:bodyPr>
            <a:normAutofit fontScale="90000"/>
          </a:bodyPr>
          <a:lstStyle/>
          <a:p>
            <a:pPr algn="ctr" fontAlgn="auto">
              <a:spcAft>
                <a:spcPts val="0"/>
              </a:spcAft>
              <a:defRPr/>
            </a:pPr>
            <a:r>
              <a:rPr lang="ru-RU" sz="3200" b="1" dirty="0" smtClean="0">
                <a:solidFill>
                  <a:schemeClr val="tx1">
                    <a:lumMod val="75000"/>
                    <a:lumOff val="25000"/>
                  </a:schemeClr>
                </a:solidFill>
              </a:rPr>
              <a:t/>
            </a:r>
            <a:br>
              <a:rPr lang="ru-RU" sz="3200" b="1" dirty="0" smtClean="0">
                <a:solidFill>
                  <a:schemeClr val="tx1">
                    <a:lumMod val="75000"/>
                    <a:lumOff val="25000"/>
                  </a:schemeClr>
                </a:solidFill>
              </a:rPr>
            </a:br>
            <a:r>
              <a:rPr lang="ru-RU" sz="4400" b="1" dirty="0" smtClean="0">
                <a:solidFill>
                  <a:schemeClr val="tx1">
                    <a:lumMod val="75000"/>
                    <a:lumOff val="25000"/>
                  </a:schemeClr>
                </a:solidFill>
              </a:rPr>
              <a:t>Защита персональных данных на чужом устройстве</a:t>
            </a:r>
            <a:r>
              <a:rPr lang="ru-RU" sz="3200" dirty="0" smtClean="0">
                <a:solidFill>
                  <a:schemeClr val="tx1">
                    <a:lumMod val="75000"/>
                    <a:lumOff val="25000"/>
                  </a:schemeClr>
                </a:solidFill>
              </a:rPr>
              <a:t/>
            </a:r>
            <a:br>
              <a:rPr lang="ru-RU" sz="3200" dirty="0" smtClean="0">
                <a:solidFill>
                  <a:schemeClr val="tx1">
                    <a:lumMod val="75000"/>
                    <a:lumOff val="25000"/>
                  </a:schemeClr>
                </a:solidFill>
              </a:rPr>
            </a:br>
            <a:endParaRPr lang="ru-RU" sz="3200" dirty="0">
              <a:solidFill>
                <a:schemeClr val="tx1">
                  <a:lumMod val="75000"/>
                  <a:lumOff val="25000"/>
                </a:schemeClr>
              </a:solidFill>
            </a:endParaRPr>
          </a:p>
        </p:txBody>
      </p:sp>
      <p:sp>
        <p:nvSpPr>
          <p:cNvPr id="17411" name="TextBox 2"/>
          <p:cNvSpPr txBox="1">
            <a:spLocks noChangeArrowheads="1"/>
          </p:cNvSpPr>
          <p:nvPr/>
        </p:nvSpPr>
        <p:spPr bwMode="auto">
          <a:xfrm>
            <a:off x="597694" y="1639889"/>
            <a:ext cx="824150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2400" dirty="0" smtClean="0"/>
              <a:t>1) </a:t>
            </a:r>
            <a:r>
              <a:rPr lang="ru-RU" altLang="ru-RU" sz="2800" dirty="0" smtClean="0"/>
              <a:t>При </a:t>
            </a:r>
            <a:r>
              <a:rPr lang="ru-RU" altLang="ru-RU" sz="2800" dirty="0"/>
              <a:t>входе в свой аккаунт с чужого устройства всегда выбирайте опцию «чужой компьютер», «не сохранять пароль», «безопасный ввод» (на странице онлайн-ресурса). В этом случае вы можете быть уверены, что никто не войдет в ваш аккаунт после вас. </a:t>
            </a:r>
          </a:p>
          <a:p>
            <a:pPr eaLnBrk="1" hangingPunct="1"/>
            <a:r>
              <a:rPr lang="en-US" altLang="ru-RU" sz="2800" dirty="0" smtClean="0"/>
              <a:t>2)</a:t>
            </a:r>
            <a:r>
              <a:rPr lang="ru-RU" altLang="ru-RU" sz="2800" dirty="0" smtClean="0"/>
              <a:t> </a:t>
            </a:r>
            <a:r>
              <a:rPr lang="ru-RU" altLang="ru-RU" sz="2800" dirty="0"/>
              <a:t>Чтобы не оставить цифровых следов на чужом устройстве, используйте режим инкогнито (в браузере). Благодаря ему история поисковых запросов и посещенных страниц не сохраняется в браузере.</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935" y="757238"/>
            <a:ext cx="7886700" cy="433387"/>
          </a:xfrm>
        </p:spPr>
        <p:txBody>
          <a:bodyPr>
            <a:noAutofit/>
          </a:bodyPr>
          <a:lstStyle/>
          <a:p>
            <a:pPr algn="ctr" fontAlgn="auto">
              <a:spcAft>
                <a:spcPts val="0"/>
              </a:spcAft>
              <a:defRPr/>
            </a:pPr>
            <a:r>
              <a:rPr lang="ru-RU" sz="4000" b="1" dirty="0" smtClean="0">
                <a:solidFill>
                  <a:schemeClr val="tx1">
                    <a:lumMod val="75000"/>
                    <a:lumOff val="25000"/>
                  </a:schemeClr>
                </a:solidFill>
              </a:rPr>
              <a:t>Защита персональных данных от третьих лиц</a:t>
            </a:r>
            <a:r>
              <a:rPr lang="ru-RU" sz="4000" dirty="0" smtClean="0">
                <a:solidFill>
                  <a:schemeClr val="tx1">
                    <a:lumMod val="75000"/>
                    <a:lumOff val="25000"/>
                  </a:schemeClr>
                </a:solidFill>
              </a:rPr>
              <a:t/>
            </a:r>
            <a:br>
              <a:rPr lang="ru-RU" sz="4000" dirty="0" smtClean="0">
                <a:solidFill>
                  <a:schemeClr val="tx1">
                    <a:lumMod val="75000"/>
                    <a:lumOff val="25000"/>
                  </a:schemeClr>
                </a:solidFill>
              </a:rPr>
            </a:br>
            <a:endParaRPr lang="ru-RU" sz="4000" dirty="0">
              <a:solidFill>
                <a:schemeClr val="tx1">
                  <a:lumMod val="75000"/>
                  <a:lumOff val="25000"/>
                </a:schemeClr>
              </a:solidFill>
            </a:endParaRPr>
          </a:p>
        </p:txBody>
      </p:sp>
      <p:sp>
        <p:nvSpPr>
          <p:cNvPr id="18435" name="TextBox 2"/>
          <p:cNvSpPr txBox="1">
            <a:spLocks noChangeArrowheads="1"/>
          </p:cNvSpPr>
          <p:nvPr/>
        </p:nvSpPr>
        <p:spPr bwMode="auto">
          <a:xfrm>
            <a:off x="185737" y="1190625"/>
            <a:ext cx="895826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ru-RU" altLang="ru-RU" sz="2400" dirty="0"/>
              <a:t> Используя вкладку «настройки приватности» (на странице онлайн-ресурса), запретите другим пользователям отмечать вас на фотографиях и упоминать в постах. Ограничьте круг лиц, которые могут комментировать ваши записи. Добавление пользователя в «черный список» автоматически лишает его возможности просматривать и комментировать ваши посты.</a:t>
            </a:r>
          </a:p>
          <a:p>
            <a:pPr eaLnBrk="1" hangingPunct="1"/>
            <a:r>
              <a:rPr lang="ru-RU" altLang="ru-RU" sz="2400" dirty="0"/>
              <a:t> • Если другой пользователь использует ваши персональные данные, например фотографии, без вашего согласия, вы можете пожаловаться в службу поддержки ресурса (на странице онлайн-ресурса), приложив доказательства нарушения. Если другой пользователь, разместив недостоверную или устаревшую информацию, нанес существенный урон вашим чести и достоинству, вы можете обратиться в суд.</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2"/>
          <p:cNvPicPr>
            <a:picLocks noChangeAspect="1"/>
          </p:cNvPicPr>
          <p:nvPr/>
        </p:nvPicPr>
        <p:blipFill>
          <a:blip r:embed="rId2">
            <a:extLst>
              <a:ext uri="{28A0092B-C50C-407E-A947-70E740481C1C}">
                <a14:useLocalDpi xmlns:a14="http://schemas.microsoft.com/office/drawing/2010/main" val="0"/>
              </a:ext>
            </a:extLst>
          </a:blip>
          <a:srcRect l="520" r="10938" b="9544"/>
          <a:stretch>
            <a:fillRect/>
          </a:stretch>
        </p:blipFill>
        <p:spPr bwMode="auto">
          <a:xfrm>
            <a:off x="179512" y="-18513"/>
            <a:ext cx="8784976" cy="679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0272" y="2576514"/>
            <a:ext cx="9351169" cy="2062103"/>
          </a:xfrm>
          <a:prstGeom prst="rect">
            <a:avLst/>
          </a:prstGeom>
        </p:spPr>
        <p:txBody>
          <a:bodyPr>
            <a:spAutoFit/>
          </a:bodyPr>
          <a:lstStyle/>
          <a:p>
            <a:pPr eaLnBrk="1" fontAlgn="auto" hangingPunct="1">
              <a:spcBef>
                <a:spcPts val="0"/>
              </a:spcBef>
              <a:spcAft>
                <a:spcPts val="0"/>
              </a:spcAft>
              <a:defRPr/>
            </a:pPr>
            <a:r>
              <a:rPr lang="en-US" sz="3200" dirty="0">
                <a:solidFill>
                  <a:srgbClr val="FF0000"/>
                </a:solidFill>
                <a:hlinkClick r:id="rId2"/>
              </a:rPr>
              <a:t>https://rkn.gov.ru</a:t>
            </a:r>
            <a:endParaRPr lang="ru-RU" sz="3200" dirty="0">
              <a:solidFill>
                <a:srgbClr val="FF0000"/>
              </a:solidFill>
              <a:hlinkClick r:id="rId2"/>
            </a:endParaRPr>
          </a:p>
          <a:p>
            <a:pPr eaLnBrk="1" fontAlgn="auto" hangingPunct="1">
              <a:spcBef>
                <a:spcPts val="0"/>
              </a:spcBef>
              <a:spcAft>
                <a:spcPts val="0"/>
              </a:spcAft>
              <a:defRPr/>
            </a:pPr>
            <a:r>
              <a:rPr lang="ru-RU" sz="3200" dirty="0">
                <a:solidFill>
                  <a:srgbClr val="FF0000"/>
                </a:solidFill>
                <a:hlinkClick r:id="rId2"/>
              </a:rPr>
              <a:t>https://pd.rkn.gov.ru/multimedia/video114.htm</a:t>
            </a:r>
            <a:endParaRPr lang="ru-RU" sz="3200" dirty="0">
              <a:solidFill>
                <a:srgbClr val="FF0000"/>
              </a:solidFill>
            </a:endParaRPr>
          </a:p>
          <a:p>
            <a:pPr eaLnBrk="1" fontAlgn="auto" hangingPunct="1">
              <a:spcBef>
                <a:spcPts val="0"/>
              </a:spcBef>
              <a:spcAft>
                <a:spcPts val="0"/>
              </a:spcAft>
              <a:defRPr/>
            </a:pPr>
            <a:r>
              <a:rPr lang="en-US" sz="3200" dirty="0">
                <a:solidFill>
                  <a:srgbClr val="FF0000"/>
                </a:solidFill>
                <a:hlinkClick r:id="rId3"/>
              </a:rPr>
              <a:t>http://</a:t>
            </a:r>
            <a:r>
              <a:rPr lang="ru-RU" sz="3200" dirty="0" err="1">
                <a:solidFill>
                  <a:srgbClr val="FF0000"/>
                </a:solidFill>
                <a:hlinkClick r:id="rId3"/>
              </a:rPr>
              <a:t>персональныеданные.дети</a:t>
            </a:r>
            <a:endParaRPr lang="ru-RU" sz="3200" dirty="0">
              <a:solidFill>
                <a:srgbClr val="FF0000"/>
              </a:solidFill>
            </a:endParaRPr>
          </a:p>
          <a:p>
            <a:pPr eaLnBrk="1" fontAlgn="auto" hangingPunct="1">
              <a:spcBef>
                <a:spcPts val="0"/>
              </a:spcBef>
              <a:spcAft>
                <a:spcPts val="0"/>
              </a:spcAft>
              <a:defRPr/>
            </a:pPr>
            <a:endParaRPr lang="ru-RU"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2771" name="Picture 3" descr="C:\Users\User\Downloads\семинар август версия 2.jpg"/>
          <p:cNvPicPr>
            <a:picLocks noGrp="1" noChangeAspect="1" noChangeArrowheads="1"/>
          </p:cNvPicPr>
          <p:nvPr>
            <p:ph idx="1"/>
          </p:nvPr>
        </p:nvPicPr>
        <p:blipFill>
          <a:blip r:embed="rId2"/>
          <a:srcRect/>
          <a:stretch>
            <a:fillRect/>
          </a:stretch>
        </p:blipFill>
        <p:spPr bwMode="auto">
          <a:xfrm>
            <a:off x="0" y="285728"/>
            <a:ext cx="9144000" cy="633000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одержимое 10"/>
          <p:cNvGraphicFramePr>
            <a:graphicFrameLocks noGrp="1"/>
          </p:cNvGraphicFramePr>
          <p:nvPr>
            <p:ph idx="4294967295"/>
          </p:nvPr>
        </p:nvGraphicFramePr>
        <p:xfrm>
          <a:off x="1857375" y="2143125"/>
          <a:ext cx="7286676" cy="3974319"/>
        </p:xfrm>
        <a:graphic>
          <a:graphicData uri="http://schemas.openxmlformats.org/drawingml/2006/table">
            <a:tbl>
              <a:tblPr/>
              <a:tblGrid>
                <a:gridCol w="443409">
                  <a:extLst>
                    <a:ext uri="{9D8B030D-6E8A-4147-A177-3AD203B41FA5}">
                      <a16:colId xmlns:a16="http://schemas.microsoft.com/office/drawing/2014/main" val="20000"/>
                    </a:ext>
                  </a:extLst>
                </a:gridCol>
                <a:gridCol w="1635752">
                  <a:extLst>
                    <a:ext uri="{9D8B030D-6E8A-4147-A177-3AD203B41FA5}">
                      <a16:colId xmlns:a16="http://schemas.microsoft.com/office/drawing/2014/main" val="20001"/>
                    </a:ext>
                  </a:extLst>
                </a:gridCol>
                <a:gridCol w="1047712">
                  <a:extLst>
                    <a:ext uri="{9D8B030D-6E8A-4147-A177-3AD203B41FA5}">
                      <a16:colId xmlns:a16="http://schemas.microsoft.com/office/drawing/2014/main" val="20002"/>
                    </a:ext>
                  </a:extLst>
                </a:gridCol>
                <a:gridCol w="978226">
                  <a:extLst>
                    <a:ext uri="{9D8B030D-6E8A-4147-A177-3AD203B41FA5}">
                      <a16:colId xmlns:a16="http://schemas.microsoft.com/office/drawing/2014/main" val="20003"/>
                    </a:ext>
                  </a:extLst>
                </a:gridCol>
                <a:gridCol w="908248">
                  <a:extLst>
                    <a:ext uri="{9D8B030D-6E8A-4147-A177-3AD203B41FA5}">
                      <a16:colId xmlns:a16="http://schemas.microsoft.com/office/drawing/2014/main" val="20004"/>
                    </a:ext>
                  </a:extLst>
                </a:gridCol>
                <a:gridCol w="1257156">
                  <a:extLst>
                    <a:ext uri="{9D8B030D-6E8A-4147-A177-3AD203B41FA5}">
                      <a16:colId xmlns:a16="http://schemas.microsoft.com/office/drawing/2014/main" val="20005"/>
                    </a:ext>
                  </a:extLst>
                </a:gridCol>
                <a:gridCol w="1016173">
                  <a:extLst>
                    <a:ext uri="{9D8B030D-6E8A-4147-A177-3AD203B41FA5}">
                      <a16:colId xmlns:a16="http://schemas.microsoft.com/office/drawing/2014/main" val="20006"/>
                    </a:ext>
                  </a:extLst>
                </a:gridCol>
              </a:tblGrid>
              <a:tr h="645188">
                <a:tc>
                  <a:txBody>
                    <a:bodyPr/>
                    <a:lstStyle/>
                    <a:p>
                      <a:pPr algn="ctr">
                        <a:lnSpc>
                          <a:spcPct val="115000"/>
                        </a:lnSpc>
                        <a:spcAft>
                          <a:spcPts val="0"/>
                        </a:spcAft>
                      </a:pPr>
                      <a:r>
                        <a:rPr lang="ru-RU" sz="1200">
                          <a:latin typeface="Times New Roman"/>
                          <a:ea typeface="Calibri"/>
                          <a:cs typeface="Times New Roman"/>
                        </a:rPr>
                        <a:t>№</a:t>
                      </a:r>
                      <a:endParaRPr lang="ru-RU" sz="1000">
                        <a:latin typeface="Calibri"/>
                        <a:ea typeface="Calibri"/>
                        <a:cs typeface="Times New Roman"/>
                      </a:endParaRPr>
                    </a:p>
                    <a:p>
                      <a:pPr algn="ctr">
                        <a:lnSpc>
                          <a:spcPct val="115000"/>
                        </a:lnSpc>
                        <a:spcAft>
                          <a:spcPts val="0"/>
                        </a:spcAft>
                      </a:pPr>
                      <a:r>
                        <a:rPr lang="ru-RU" sz="1200">
                          <a:latin typeface="Times New Roman"/>
                          <a:ea typeface="Calibri"/>
                          <a:cs typeface="Times New Roman"/>
                        </a:rPr>
                        <a:t>п/п</a:t>
                      </a:r>
                      <a:endParaRPr lang="ru-RU" sz="1000">
                        <a:latin typeface="Calibri"/>
                        <a:ea typeface="Calibri"/>
                        <a:cs typeface="Times New Roman"/>
                      </a:endParaRPr>
                    </a:p>
                  </a:txBody>
                  <a:tcPr marL="60111" marR="60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Наименование мероприятия</a:t>
                      </a:r>
                      <a:endParaRPr lang="ru-RU" sz="1000">
                        <a:latin typeface="Calibri"/>
                        <a:ea typeface="Calibri"/>
                        <a:cs typeface="Times New Roman"/>
                      </a:endParaRPr>
                    </a:p>
                  </a:txBody>
                  <a:tcPr marL="60111" marR="60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Форма проведения</a:t>
                      </a:r>
                      <a:endParaRPr lang="ru-RU" sz="1000">
                        <a:latin typeface="Calibri"/>
                        <a:ea typeface="Calibri"/>
                        <a:cs typeface="Times New Roman"/>
                      </a:endParaRPr>
                    </a:p>
                  </a:txBody>
                  <a:tcPr marL="60111" marR="60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Категория участников</a:t>
                      </a:r>
                      <a:endParaRPr lang="ru-RU" sz="1000">
                        <a:latin typeface="Calibri"/>
                        <a:ea typeface="Calibri"/>
                        <a:cs typeface="Times New Roman"/>
                      </a:endParaRPr>
                    </a:p>
                  </a:txBody>
                  <a:tcPr marL="60111" marR="60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Срок реализации</a:t>
                      </a:r>
                      <a:endParaRPr lang="ru-RU" sz="1000">
                        <a:latin typeface="Calibri"/>
                        <a:ea typeface="Calibri"/>
                        <a:cs typeface="Times New Roman"/>
                      </a:endParaRPr>
                    </a:p>
                  </a:txBody>
                  <a:tcPr marL="60111" marR="60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Ответственный исполнитель/ соисполнители</a:t>
                      </a:r>
                      <a:endParaRPr lang="ru-RU" sz="1000">
                        <a:latin typeface="Calibri"/>
                        <a:ea typeface="Calibri"/>
                        <a:cs typeface="Times New Roman"/>
                      </a:endParaRPr>
                    </a:p>
                  </a:txBody>
                  <a:tcPr marL="60111" marR="60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Calibri"/>
                          <a:cs typeface="Times New Roman"/>
                        </a:rPr>
                        <a:t>Планируемые</a:t>
                      </a:r>
                      <a:endParaRPr lang="ru-RU" sz="1200" dirty="0" smtClean="0">
                        <a:latin typeface="Times New Roman"/>
                        <a:ea typeface="Calibri"/>
                        <a:cs typeface="Times New Roman"/>
                      </a:endParaRPr>
                    </a:p>
                    <a:p>
                      <a:pPr algn="ctr">
                        <a:lnSpc>
                          <a:spcPct val="115000"/>
                        </a:lnSpc>
                        <a:spcAft>
                          <a:spcPts val="0"/>
                        </a:spcAft>
                      </a:pPr>
                      <a:r>
                        <a:rPr lang="ru-RU" sz="1200" dirty="0" smtClean="0">
                          <a:latin typeface="Times New Roman"/>
                          <a:ea typeface="Calibri"/>
                          <a:cs typeface="Times New Roman"/>
                        </a:rPr>
                        <a:t>результаты</a:t>
                      </a:r>
                      <a:endParaRPr lang="ru-RU" sz="1000" dirty="0">
                        <a:latin typeface="Calibri"/>
                        <a:ea typeface="Calibri"/>
                        <a:cs typeface="Times New Roman"/>
                      </a:endParaRPr>
                    </a:p>
                  </a:txBody>
                  <a:tcPr marL="60111" marR="601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0125">
                <a:tc gridSpan="7">
                  <a:txBody>
                    <a:bodyPr/>
                    <a:lstStyle/>
                    <a:p>
                      <a:pPr algn="ctr">
                        <a:lnSpc>
                          <a:spcPct val="115000"/>
                        </a:lnSpc>
                        <a:spcAft>
                          <a:spcPts val="0"/>
                        </a:spcAft>
                      </a:pPr>
                      <a:r>
                        <a:rPr lang="ru-RU" sz="1200" b="1" dirty="0">
                          <a:latin typeface="Times New Roman"/>
                          <a:ea typeface="Calibri"/>
                          <a:cs typeface="Times New Roman"/>
                        </a:rPr>
                        <a:t>Наименование деятельности</a:t>
                      </a:r>
                      <a:endParaRPr lang="ru-RU" sz="1000" dirty="0">
                        <a:latin typeface="Calibri"/>
                        <a:ea typeface="Calibri"/>
                        <a:cs typeface="Times New Roman"/>
                      </a:endParaRPr>
                    </a:p>
                    <a:p>
                      <a:pPr algn="ctr">
                        <a:lnSpc>
                          <a:spcPct val="115000"/>
                        </a:lnSpc>
                        <a:spcAft>
                          <a:spcPts val="0"/>
                        </a:spcAft>
                      </a:pPr>
                      <a:r>
                        <a:rPr lang="ru-RU" sz="1200" i="1" dirty="0">
                          <a:latin typeface="Times New Roman"/>
                          <a:ea typeface="Calibri"/>
                          <a:cs typeface="Times New Roman"/>
                        </a:rPr>
                        <a:t>(организационная деятельность)</a:t>
                      </a:r>
                      <a:endParaRPr lang="ru-RU" sz="1000" dirty="0">
                        <a:latin typeface="Calibri"/>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215063">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5063">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5063">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5063">
                <a:tc gridSpan="7">
                  <a:txBody>
                    <a:bodyPr/>
                    <a:lstStyle/>
                    <a:p>
                      <a:pPr algn="ctr">
                        <a:lnSpc>
                          <a:spcPct val="115000"/>
                        </a:lnSpc>
                        <a:spcAft>
                          <a:spcPts val="0"/>
                        </a:spcAft>
                      </a:pPr>
                      <a:r>
                        <a:rPr lang="ru-RU" sz="1200" i="1">
                          <a:latin typeface="Times New Roman"/>
                          <a:ea typeface="Calibri"/>
                          <a:cs typeface="Times New Roman"/>
                        </a:rPr>
                        <a:t>(образовательная деятельность)</a:t>
                      </a:r>
                      <a:endParaRPr lang="ru-RU" sz="1000">
                        <a:latin typeface="Calibri"/>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215063">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5063">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5063">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5063">
                <a:tc gridSpan="7">
                  <a:txBody>
                    <a:bodyPr/>
                    <a:lstStyle/>
                    <a:p>
                      <a:pPr algn="ctr">
                        <a:lnSpc>
                          <a:spcPct val="115000"/>
                        </a:lnSpc>
                        <a:spcAft>
                          <a:spcPts val="0"/>
                        </a:spcAft>
                      </a:pPr>
                      <a:r>
                        <a:rPr lang="ru-RU" sz="1200" i="1">
                          <a:latin typeface="Times New Roman"/>
                          <a:ea typeface="Calibri"/>
                          <a:cs typeface="Times New Roman"/>
                        </a:rPr>
                        <a:t>(      )</a:t>
                      </a:r>
                      <a:endParaRPr lang="ru-RU" sz="1000">
                        <a:latin typeface="Calibri"/>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r h="215063">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5063">
                <a:tc>
                  <a:txBody>
                    <a:bodyPr/>
                    <a:lstStyle/>
                    <a:p>
                      <a:pPr>
                        <a:lnSpc>
                          <a:spcPct val="115000"/>
                        </a:lnSpc>
                        <a:spcAft>
                          <a:spcPts val="0"/>
                        </a:spcAft>
                      </a:pPr>
                      <a:endParaRPr lang="ru-RU" sz="1200" dirty="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5063">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latin typeface="Times New Roman"/>
                        <a:ea typeface="Calibri"/>
                        <a:cs typeface="Times New Roman"/>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4" name="Рисунок 3" descr="C:\Users\User\Downloads\959a541e61bcc0171845b413d1dbad37.jpg"/>
          <p:cNvPicPr/>
          <p:nvPr/>
        </p:nvPicPr>
        <p:blipFill>
          <a:blip r:embed="rId2"/>
          <a:srcRect/>
          <a:stretch>
            <a:fillRect/>
          </a:stretch>
        </p:blipFill>
        <p:spPr bwMode="auto">
          <a:xfrm>
            <a:off x="0" y="0"/>
            <a:ext cx="1428728" cy="6858000"/>
          </a:xfrm>
          <a:prstGeom prst="rect">
            <a:avLst/>
          </a:prstGeom>
          <a:noFill/>
          <a:ln w="9525">
            <a:noFill/>
            <a:miter lim="800000"/>
            <a:headEnd/>
            <a:tailEnd/>
          </a:ln>
        </p:spPr>
      </p:pic>
      <p:pic>
        <p:nvPicPr>
          <p:cNvPr id="5" name="Рисунок 4" descr="ÐÐ¾ÑÐ¾Ð¶ÐµÐµ Ð¸Ð·Ð¾Ð±ÑÐ°Ð¶ÐµÐ½Ð¸Ðµ"/>
          <p:cNvPicPr/>
          <p:nvPr/>
        </p:nvPicPr>
        <p:blipFill>
          <a:blip r:embed="rId3" cstate="print"/>
          <a:srcRect/>
          <a:stretch>
            <a:fillRect/>
          </a:stretch>
        </p:blipFill>
        <p:spPr bwMode="auto">
          <a:xfrm>
            <a:off x="785786" y="285728"/>
            <a:ext cx="1066800" cy="1066800"/>
          </a:xfrm>
          <a:prstGeom prst="rect">
            <a:avLst/>
          </a:prstGeom>
          <a:noFill/>
          <a:ln w="9525">
            <a:noFill/>
            <a:miter lim="800000"/>
            <a:headEnd/>
            <a:tailEnd/>
          </a:ln>
        </p:spPr>
      </p:pic>
      <p:sp>
        <p:nvSpPr>
          <p:cNvPr id="2050" name="AutoShape 2" descr="https://apf.mail.ru/cgi-bin/readmsg?id=15373802890000000215;0;1&amp;af_preview=1&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s://apf.mail.ru/cgi-bin/readmsg?id=15373802890000000215;0;1&amp;af_preview=1&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5" name="AutoShape 7" descr="https://apf.mail.ru/cgi-bin/readmsg/%D1%81%D0%B5%D0%BC%D0%B8%D0%BD%D0%B0%D1%80%20%D0%B0%D0%B2%D0%B3%D1%83%D1%81%D1%82%20%D0%B2%D0%B5%D1%80%D1%81%D0%B8%D1%8F%202.jpg?id=15368924890000000479%3B0%3B7&amp;x-email=xoma-74%40bk.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Rectangle 8"/>
          <p:cNvSpPr>
            <a:spLocks noChangeArrowheads="1"/>
          </p:cNvSpPr>
          <p:nvPr/>
        </p:nvSpPr>
        <p:spPr bwMode="auto">
          <a:xfrm>
            <a:off x="2071670" y="357166"/>
            <a:ext cx="678661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lvl="0" algn="ctr" fontAlgn="base">
              <a:spcBef>
                <a:spcPct val="0"/>
              </a:spcBef>
              <a:spcAft>
                <a:spcPct val="0"/>
              </a:spcAft>
            </a:pPr>
            <a:r>
              <a:rPr lang="ru-RU" sz="2400" b="1" dirty="0" smtClean="0">
                <a:solidFill>
                  <a:schemeClr val="tx2">
                    <a:lumMod val="50000"/>
                  </a:schemeClr>
                </a:solidFill>
                <a:latin typeface="Times New Roman" pitchFamily="18" charset="0"/>
                <a:ea typeface="Calibri" pitchFamily="34" charset="0"/>
                <a:cs typeface="Times New Roman" pitchFamily="18" charset="0"/>
              </a:rPr>
              <a:t>Дорожная карта</a:t>
            </a:r>
            <a:endParaRPr lang="ru-RU" sz="1100" b="1" dirty="0" smtClean="0">
              <a:solidFill>
                <a:schemeClr val="tx2">
                  <a:lumMod val="50000"/>
                </a:schemeClr>
              </a:solidFill>
              <a:latin typeface="Times New Roman" pitchFamily="18" charset="0"/>
              <a:cs typeface="Times New Roman" pitchFamily="18" charset="0"/>
            </a:endParaRPr>
          </a:p>
          <a:p>
            <a:pPr lvl="0" algn="ctr" eaLnBrk="0" fontAlgn="base" hangingPunct="0">
              <a:spcBef>
                <a:spcPct val="0"/>
              </a:spcBef>
              <a:spcAft>
                <a:spcPct val="0"/>
              </a:spcAft>
            </a:pPr>
            <a:r>
              <a:rPr lang="ru-RU" sz="2400" b="1" dirty="0" smtClean="0">
                <a:solidFill>
                  <a:schemeClr val="tx2">
                    <a:lumMod val="50000"/>
                  </a:schemeClr>
                </a:solidFill>
                <a:latin typeface="Times New Roman" pitchFamily="18" charset="0"/>
                <a:ea typeface="Calibri" pitchFamily="34" charset="0"/>
                <a:cs typeface="Times New Roman" pitchFamily="18" charset="0"/>
              </a:rPr>
              <a:t>организации и реализации мероприятий в рамках интерактивного образовательного модуля «</a:t>
            </a:r>
            <a:r>
              <a:rPr lang="ru-RU" sz="2400" b="1" dirty="0" err="1" smtClean="0">
                <a:solidFill>
                  <a:schemeClr val="tx2">
                    <a:lumMod val="50000"/>
                  </a:schemeClr>
                </a:solidFill>
                <a:latin typeface="Times New Roman" pitchFamily="18" charset="0"/>
                <a:ea typeface="Calibri" pitchFamily="34" charset="0"/>
                <a:cs typeface="Times New Roman" pitchFamily="18" charset="0"/>
              </a:rPr>
              <a:t>Кибербезопасность</a:t>
            </a:r>
            <a:r>
              <a:rPr lang="ru-RU" sz="2400" dirty="0" smtClean="0">
                <a:solidFill>
                  <a:schemeClr val="tx2">
                    <a:lumMod val="50000"/>
                  </a:schemeClr>
                </a:solidFill>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latin typeface="Arial" panose="020B0604020202020204" pitchFamily="34" charset="0"/>
                <a:cs typeface="Arial" panose="020B0604020202020204" pitchFamily="34" charset="0"/>
              </a:rPr>
              <a:t>Нетворкинг</a:t>
            </a:r>
            <a:r>
              <a:rPr lang="ru-RU" b="1" dirty="0" smtClean="0">
                <a:latin typeface="Arial" panose="020B0604020202020204" pitchFamily="34" charset="0"/>
                <a:cs typeface="Arial" panose="020B0604020202020204" pitchFamily="34" charset="0"/>
              </a:rPr>
              <a:t/>
            </a:r>
            <a:br>
              <a:rPr lang="ru-RU" b="1" dirty="0" smtClean="0">
                <a:latin typeface="Arial" panose="020B0604020202020204" pitchFamily="34" charset="0"/>
                <a:cs typeface="Arial" panose="020B0604020202020204" pitchFamily="34" charset="0"/>
              </a:rPr>
            </a:br>
            <a:endParaRPr lang="ru-RU" dirty="0"/>
          </a:p>
        </p:txBody>
      </p:sp>
      <p:sp>
        <p:nvSpPr>
          <p:cNvPr id="3" name="Содержимое 2"/>
          <p:cNvSpPr>
            <a:spLocks noGrp="1"/>
          </p:cNvSpPr>
          <p:nvPr>
            <p:ph idx="1"/>
          </p:nvPr>
        </p:nvSpPr>
        <p:spPr>
          <a:xfrm>
            <a:off x="1500166" y="1600200"/>
            <a:ext cx="7186634" cy="4525963"/>
          </a:xfrm>
        </p:spPr>
        <p:txBody>
          <a:bodyPr>
            <a:normAutofit fontScale="70000" lnSpcReduction="20000"/>
          </a:bodyPr>
          <a:lstStyle/>
          <a:p>
            <a:pPr algn="just">
              <a:buNone/>
            </a:pPr>
            <a:r>
              <a:rPr lang="en-US" b="1" dirty="0" smtClean="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Нетворкинг</a:t>
            </a:r>
            <a:r>
              <a:rPr lang="ru-RU" b="1" dirty="0" smtClean="0">
                <a:latin typeface="Arial" panose="020B0604020202020204" pitchFamily="34" charset="0"/>
                <a:cs typeface="Arial" panose="020B0604020202020204" pitchFamily="34" charset="0"/>
              </a:rPr>
              <a:t> (англицизм от </a:t>
            </a:r>
            <a:r>
              <a:rPr lang="ru-RU" b="1" dirty="0" err="1" smtClean="0">
                <a:latin typeface="Arial" panose="020B0604020202020204" pitchFamily="34" charset="0"/>
                <a:cs typeface="Arial" panose="020B0604020202020204" pitchFamily="34" charset="0"/>
              </a:rPr>
              <a:t>networking</a:t>
            </a:r>
            <a:r>
              <a:rPr lang="ru-RU" b="1" dirty="0" smtClean="0">
                <a:latin typeface="Arial" panose="020B0604020202020204" pitchFamily="34" charset="0"/>
                <a:cs typeface="Arial" panose="020B0604020202020204" pitchFamily="34" charset="0"/>
              </a:rPr>
              <a:t> – букв. плетение сети: </a:t>
            </a:r>
            <a:r>
              <a:rPr lang="ru-RU" b="1" dirty="0" err="1" smtClean="0">
                <a:latin typeface="Arial" panose="020B0604020202020204" pitchFamily="34" charset="0"/>
                <a:cs typeface="Arial" panose="020B0604020202020204" pitchFamily="34" charset="0"/>
              </a:rPr>
              <a:t>net</a:t>
            </a:r>
            <a:r>
              <a:rPr lang="ru-RU" b="1" dirty="0" smtClean="0">
                <a:latin typeface="Arial" panose="020B0604020202020204" pitchFamily="34" charset="0"/>
                <a:cs typeface="Arial" panose="020B0604020202020204" pitchFamily="34" charset="0"/>
              </a:rPr>
              <a:t> – сеть + </a:t>
            </a:r>
            <a:r>
              <a:rPr lang="ru-RU" b="1" dirty="0" err="1" smtClean="0">
                <a:latin typeface="Arial" panose="020B0604020202020204" pitchFamily="34" charset="0"/>
                <a:cs typeface="Arial" panose="020B0604020202020204" pitchFamily="34" charset="0"/>
              </a:rPr>
              <a:t>work</a:t>
            </a:r>
            <a:r>
              <a:rPr lang="ru-RU" b="1" dirty="0" smtClean="0">
                <a:latin typeface="Arial" panose="020B0604020202020204" pitchFamily="34" charset="0"/>
                <a:cs typeface="Arial" panose="020B0604020202020204" pitchFamily="34" charset="0"/>
              </a:rPr>
              <a:t> – работать) — это социальная и профессиональная деятельность, направленная на то, чтобы с помощью круга друзей и знакомых максимально быстро и эффективно решать сложные жизненные задачи (пример: устроить ребенка в детский сад, найти работу, познакомиться с будущим супругом) и </a:t>
            </a:r>
            <a:r>
              <a:rPr lang="ru-RU" b="1" dirty="0" err="1" smtClean="0">
                <a:latin typeface="Arial" panose="020B0604020202020204" pitchFamily="34" charset="0"/>
                <a:cs typeface="Arial" panose="020B0604020202020204" pitchFamily="34" charset="0"/>
              </a:rPr>
              <a:t>бизнес-вопросы</a:t>
            </a:r>
            <a:r>
              <a:rPr lang="ru-RU" b="1" dirty="0" smtClean="0">
                <a:latin typeface="Arial" panose="020B0604020202020204" pitchFamily="34" charset="0"/>
                <a:cs typeface="Arial" panose="020B0604020202020204" pitchFamily="34" charset="0"/>
              </a:rPr>
              <a:t> (пример: находить клиентов, нанимать лучших сотрудников, привлекать инвесторов). При этом, в сути </a:t>
            </a:r>
            <a:r>
              <a:rPr lang="ru-RU" b="1" dirty="0" err="1" smtClean="0">
                <a:latin typeface="Arial" panose="020B0604020202020204" pitchFamily="34" charset="0"/>
                <a:cs typeface="Arial" panose="020B0604020202020204" pitchFamily="34" charset="0"/>
              </a:rPr>
              <a:t>нетворкинга</a:t>
            </a:r>
            <a:r>
              <a:rPr lang="ru-RU" b="1" dirty="0" smtClean="0">
                <a:latin typeface="Arial" panose="020B0604020202020204" pitchFamily="34" charset="0"/>
                <a:cs typeface="Arial" panose="020B0604020202020204" pitchFamily="34" charset="0"/>
              </a:rPr>
              <a:t> лежит выстраивание доверительных и долгосрочных отношений с людьми и взаимопомощь.</a:t>
            </a:r>
          </a:p>
          <a:p>
            <a:endParaRPr lang="ru-RU" dirty="0"/>
          </a:p>
        </p:txBody>
      </p:sp>
      <p:pic>
        <p:nvPicPr>
          <p:cNvPr id="4" name="Рисунок 3" descr="C:\Users\User\Downloads\959a541e61bcc0171845b413d1dbad37.jpg"/>
          <p:cNvPicPr/>
          <p:nvPr/>
        </p:nvPicPr>
        <p:blipFill>
          <a:blip r:embed="rId2"/>
          <a:srcRect/>
          <a:stretch>
            <a:fillRect/>
          </a:stretch>
        </p:blipFill>
        <p:spPr bwMode="auto">
          <a:xfrm>
            <a:off x="0" y="0"/>
            <a:ext cx="1428728" cy="6858000"/>
          </a:xfrm>
          <a:prstGeom prst="rect">
            <a:avLst/>
          </a:prstGeom>
          <a:noFill/>
          <a:ln w="9525">
            <a:noFill/>
            <a:miter lim="800000"/>
            <a:headEnd/>
            <a:tailEnd/>
          </a:ln>
        </p:spPr>
      </p:pic>
      <p:pic>
        <p:nvPicPr>
          <p:cNvPr id="5" name="Рисунок 4" descr="ÐÐ¾ÑÐ¾Ð¶ÐµÐµ Ð¸Ð·Ð¾Ð±ÑÐ°Ð¶ÐµÐ½Ð¸Ðµ"/>
          <p:cNvPicPr/>
          <p:nvPr/>
        </p:nvPicPr>
        <p:blipFill>
          <a:blip r:embed="rId3" cstate="print"/>
          <a:srcRect/>
          <a:stretch>
            <a:fillRect/>
          </a:stretch>
        </p:blipFill>
        <p:spPr bwMode="auto">
          <a:xfrm>
            <a:off x="785786" y="285728"/>
            <a:ext cx="1066800" cy="1066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ÐÐ°ÑÑÐ¸Ð½ÐºÐ¸ Ð¿Ð¾ Ð·Ð°Ð¿ÑÐ¾ÑÑ Ð±ÐµÐ·Ð¾Ð¿Ð°ÑÐ½Ð¾ÑÑÑ Ð² Ð¸Ð½ÑÐµÑÐ½ÐµÑÐµ"/>
          <p:cNvPicPr>
            <a:picLocks noChangeAspect="1" noChangeArrowheads="1"/>
          </p:cNvPicPr>
          <p:nvPr/>
        </p:nvPicPr>
        <p:blipFill>
          <a:blip r:embed="rId2" cstate="print"/>
          <a:srcRect/>
          <a:stretch>
            <a:fillRect/>
          </a:stretch>
        </p:blipFill>
        <p:spPr bwMode="auto">
          <a:xfrm>
            <a:off x="6929454" y="5143512"/>
            <a:ext cx="2214546" cy="1910045"/>
          </a:xfrm>
          <a:prstGeom prst="rect">
            <a:avLst/>
          </a:prstGeom>
          <a:noFill/>
        </p:spPr>
      </p:pic>
      <p:sp>
        <p:nvSpPr>
          <p:cNvPr id="2" name="Заголовок 1"/>
          <p:cNvSpPr>
            <a:spLocks noGrp="1"/>
          </p:cNvSpPr>
          <p:nvPr>
            <p:ph type="title"/>
          </p:nvPr>
        </p:nvSpPr>
        <p:spPr>
          <a:xfrm>
            <a:off x="2028804" y="357166"/>
            <a:ext cx="7115196" cy="1143000"/>
          </a:xfrm>
        </p:spPr>
        <p:txBody>
          <a:bodyPr>
            <a:normAutofit fontScale="90000"/>
          </a:bodyPr>
          <a:lstStyle/>
          <a:p>
            <a:r>
              <a:rPr lang="ru-RU" sz="4000" dirty="0" smtClean="0">
                <a:solidFill>
                  <a:schemeClr val="tx2">
                    <a:lumMod val="50000"/>
                  </a:schemeClr>
                </a:solidFill>
                <a:latin typeface="Times New Roman" pitchFamily="18" charset="0"/>
                <a:cs typeface="Times New Roman" pitchFamily="18" charset="0"/>
              </a:rPr>
              <a:t>Типы  нарушений и преступлений через сеть Интернет: </a:t>
            </a:r>
            <a:r>
              <a:rPr lang="ru-RU" dirty="0" smtClean="0"/>
              <a:t/>
            </a:r>
            <a:br>
              <a:rPr lang="ru-RU" dirty="0" smtClean="0"/>
            </a:br>
            <a:endParaRPr lang="ru-RU" dirty="0"/>
          </a:p>
        </p:txBody>
      </p:sp>
      <p:sp>
        <p:nvSpPr>
          <p:cNvPr id="3" name="Содержимое 2"/>
          <p:cNvSpPr>
            <a:spLocks noGrp="1"/>
          </p:cNvSpPr>
          <p:nvPr>
            <p:ph idx="1"/>
          </p:nvPr>
        </p:nvSpPr>
        <p:spPr>
          <a:xfrm>
            <a:off x="1785886" y="1142984"/>
            <a:ext cx="7358114" cy="5286412"/>
          </a:xfrm>
        </p:spPr>
        <p:txBody>
          <a:bodyPr>
            <a:normAutofit fontScale="70000" lnSpcReduction="20000"/>
          </a:bodyPr>
          <a:lstStyle/>
          <a:p>
            <a:pPr>
              <a:lnSpc>
                <a:spcPct val="120000"/>
              </a:lnSpc>
              <a:spcBef>
                <a:spcPts val="0"/>
              </a:spcBef>
            </a:pPr>
            <a:r>
              <a:rPr lang="ru-RU" sz="3400" dirty="0" smtClean="0">
                <a:latin typeface="Times New Roman" pitchFamily="18" charset="0"/>
                <a:cs typeface="Times New Roman" pitchFamily="18" charset="0"/>
              </a:rPr>
              <a:t>Использование телефона с интернетом как средства для незаконного сбора и скачки данных; </a:t>
            </a:r>
          </a:p>
          <a:p>
            <a:pPr>
              <a:lnSpc>
                <a:spcPct val="120000"/>
              </a:lnSpc>
              <a:spcBef>
                <a:spcPts val="0"/>
              </a:spcBef>
            </a:pPr>
            <a:r>
              <a:rPr lang="ru-RU" sz="3400" dirty="0" smtClean="0">
                <a:latin typeface="Times New Roman" pitchFamily="18" charset="0"/>
                <a:cs typeface="Times New Roman" pitchFamily="18" charset="0"/>
              </a:rPr>
              <a:t>Медленное и тщательное погружение вируса в локальную сеть с возможностью подстройки к основным программам устройства; </a:t>
            </a:r>
          </a:p>
          <a:p>
            <a:pPr>
              <a:lnSpc>
                <a:spcPct val="120000"/>
              </a:lnSpc>
              <a:spcBef>
                <a:spcPts val="0"/>
              </a:spcBef>
            </a:pPr>
            <a:r>
              <a:rPr lang="ru-RU" sz="3400" dirty="0" smtClean="0">
                <a:latin typeface="Times New Roman" pitchFamily="18" charset="0"/>
                <a:cs typeface="Times New Roman" pitchFamily="18" charset="0"/>
              </a:rPr>
              <a:t>Незаконное выкладывание в сетях личной информации, данных банков, государственных структур и частных компаний; </a:t>
            </a:r>
          </a:p>
          <a:p>
            <a:pPr>
              <a:lnSpc>
                <a:spcPct val="120000"/>
              </a:lnSpc>
              <a:spcBef>
                <a:spcPts val="0"/>
              </a:spcBef>
            </a:pPr>
            <a:r>
              <a:rPr lang="ru-RU" sz="3400" dirty="0" smtClean="0">
                <a:latin typeface="Times New Roman" pitchFamily="18" charset="0"/>
                <a:cs typeface="Times New Roman" pitchFamily="18" charset="0"/>
              </a:rPr>
              <a:t>Хакерскими взломами и сбоями, осуществляемыми с целью нанесения вреда и отключения ; </a:t>
            </a:r>
          </a:p>
          <a:p>
            <a:pPr>
              <a:lnSpc>
                <a:spcPct val="120000"/>
              </a:lnSpc>
              <a:spcBef>
                <a:spcPts val="0"/>
              </a:spcBef>
            </a:pPr>
            <a:r>
              <a:rPr lang="ru-RU" sz="3400" dirty="0" smtClean="0">
                <a:latin typeface="Times New Roman" pitchFamily="18" charset="0"/>
                <a:cs typeface="Times New Roman" pitchFamily="18" charset="0"/>
              </a:rPr>
              <a:t>Вирусными атаками, приносящими вред не только компьютерам, но и сопровождаемым механизмам;</a:t>
            </a:r>
          </a:p>
          <a:p>
            <a:pPr>
              <a:lnSpc>
                <a:spcPct val="120000"/>
              </a:lnSpc>
              <a:spcBef>
                <a:spcPts val="0"/>
              </a:spcBef>
            </a:pPr>
            <a:r>
              <a:rPr lang="ru-RU" sz="3400" dirty="0" err="1" smtClean="0">
                <a:latin typeface="Times New Roman" pitchFamily="18" charset="0"/>
                <a:cs typeface="Times New Roman" pitchFamily="18" charset="0"/>
              </a:rPr>
              <a:t>Кибермошейничество</a:t>
            </a:r>
            <a:endParaRPr lang="ru-RU" sz="3400" dirty="0" smtClean="0">
              <a:latin typeface="Times New Roman" pitchFamily="18" charset="0"/>
              <a:cs typeface="Times New Roman" pitchFamily="18" charset="0"/>
            </a:endParaRPr>
          </a:p>
          <a:p>
            <a:endParaRPr lang="ru-RU" dirty="0"/>
          </a:p>
        </p:txBody>
      </p:sp>
      <p:pic>
        <p:nvPicPr>
          <p:cNvPr id="4" name="Рисунок 3" descr="C:\Users\User\Downloads\959a541e61bcc0171845b413d1dbad37.jpg"/>
          <p:cNvPicPr/>
          <p:nvPr/>
        </p:nvPicPr>
        <p:blipFill>
          <a:blip r:embed="rId3"/>
          <a:srcRect/>
          <a:stretch>
            <a:fillRect/>
          </a:stretch>
        </p:blipFill>
        <p:spPr bwMode="auto">
          <a:xfrm>
            <a:off x="0" y="0"/>
            <a:ext cx="1428728" cy="6858000"/>
          </a:xfrm>
          <a:prstGeom prst="rect">
            <a:avLst/>
          </a:prstGeom>
          <a:noFill/>
          <a:ln w="9525">
            <a:noFill/>
            <a:miter lim="800000"/>
            <a:headEnd/>
            <a:tailEnd/>
          </a:ln>
        </p:spPr>
      </p:pic>
      <p:pic>
        <p:nvPicPr>
          <p:cNvPr id="5" name="Рисунок 4" descr="ÐÐ¾ÑÐ¾Ð¶ÐµÐµ Ð¸Ð·Ð¾Ð±ÑÐ°Ð¶ÐµÐ½Ð¸Ðµ"/>
          <p:cNvPicPr/>
          <p:nvPr/>
        </p:nvPicPr>
        <p:blipFill>
          <a:blip r:embed="rId4" cstate="print"/>
          <a:srcRect/>
          <a:stretch>
            <a:fillRect/>
          </a:stretch>
        </p:blipFill>
        <p:spPr bwMode="auto">
          <a:xfrm>
            <a:off x="785786" y="285728"/>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ownloads\959a541e61bcc0171845b413d1dbad37.jpg"/>
          <p:cNvPicPr/>
          <p:nvPr/>
        </p:nvPicPr>
        <p:blipFill>
          <a:blip r:embed="rId2"/>
          <a:srcRect/>
          <a:stretch>
            <a:fillRect/>
          </a:stretch>
        </p:blipFill>
        <p:spPr bwMode="auto">
          <a:xfrm>
            <a:off x="0" y="0"/>
            <a:ext cx="1428728" cy="6858000"/>
          </a:xfrm>
          <a:prstGeom prst="rect">
            <a:avLst/>
          </a:prstGeom>
          <a:noFill/>
          <a:ln w="9525">
            <a:noFill/>
            <a:miter lim="800000"/>
            <a:headEnd/>
            <a:tailEnd/>
          </a:ln>
        </p:spPr>
      </p:pic>
      <p:pic>
        <p:nvPicPr>
          <p:cNvPr id="5" name="Рисунок 4" descr="ÐÐ¾ÑÐ¾Ð¶ÐµÐµ Ð¸Ð·Ð¾Ð±ÑÐ°Ð¶ÐµÐ½Ð¸Ðµ"/>
          <p:cNvPicPr/>
          <p:nvPr/>
        </p:nvPicPr>
        <p:blipFill>
          <a:blip r:embed="rId3" cstate="print"/>
          <a:srcRect/>
          <a:stretch>
            <a:fillRect/>
          </a:stretch>
        </p:blipFill>
        <p:spPr bwMode="auto">
          <a:xfrm>
            <a:off x="785786" y="285728"/>
            <a:ext cx="1066800" cy="1066800"/>
          </a:xfrm>
          <a:prstGeom prst="rect">
            <a:avLst/>
          </a:prstGeom>
          <a:noFill/>
          <a:ln w="9525">
            <a:noFill/>
            <a:miter lim="800000"/>
            <a:headEnd/>
            <a:tailEnd/>
          </a:ln>
        </p:spPr>
      </p:pic>
      <p:graphicFrame>
        <p:nvGraphicFramePr>
          <p:cNvPr id="7" name="Диаграмма 6"/>
          <p:cNvGraphicFramePr/>
          <p:nvPr>
            <p:extLst>
              <p:ext uri="{D42A27DB-BD31-4B8C-83A1-F6EECF244321}">
                <p14:modId xmlns:p14="http://schemas.microsoft.com/office/powerpoint/2010/main" val="46517309"/>
              </p:ext>
            </p:extLst>
          </p:nvPr>
        </p:nvGraphicFramePr>
        <p:xfrm>
          <a:off x="0" y="285728"/>
          <a:ext cx="8929750" cy="62865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ownloads\959a541e61bcc0171845b413d1dbad37.jpg"/>
          <p:cNvPicPr/>
          <p:nvPr/>
        </p:nvPicPr>
        <p:blipFill>
          <a:blip r:embed="rId2"/>
          <a:srcRect/>
          <a:stretch>
            <a:fillRect/>
          </a:stretch>
        </p:blipFill>
        <p:spPr bwMode="auto">
          <a:xfrm>
            <a:off x="0" y="0"/>
            <a:ext cx="1428728" cy="6858000"/>
          </a:xfrm>
          <a:prstGeom prst="rect">
            <a:avLst/>
          </a:prstGeom>
          <a:noFill/>
          <a:ln w="9525">
            <a:noFill/>
            <a:miter lim="800000"/>
            <a:headEnd/>
            <a:tailEnd/>
          </a:ln>
        </p:spPr>
      </p:pic>
      <p:pic>
        <p:nvPicPr>
          <p:cNvPr id="5" name="Рисунок 4" descr="ÐÐ¾ÑÐ¾Ð¶ÐµÐµ Ð¸Ð·Ð¾Ð±ÑÐ°Ð¶ÐµÐ½Ð¸Ðµ"/>
          <p:cNvPicPr/>
          <p:nvPr/>
        </p:nvPicPr>
        <p:blipFill>
          <a:blip r:embed="rId3" cstate="print"/>
          <a:srcRect/>
          <a:stretch>
            <a:fillRect/>
          </a:stretch>
        </p:blipFill>
        <p:spPr bwMode="auto">
          <a:xfrm>
            <a:off x="785786" y="285728"/>
            <a:ext cx="1066800" cy="1066800"/>
          </a:xfrm>
          <a:prstGeom prst="rect">
            <a:avLst/>
          </a:prstGeom>
          <a:noFill/>
          <a:ln w="9525">
            <a:noFill/>
            <a:miter lim="800000"/>
            <a:headEnd/>
            <a:tailEnd/>
          </a:ln>
        </p:spPr>
      </p:pic>
      <p:sp>
        <p:nvSpPr>
          <p:cNvPr id="2050" name="AutoShape 2" descr="https://apf.mail.ru/cgi-bin/readmsg?id=15373802890000000215;0;1&amp;af_preview=1&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s://apf.mail.ru/cgi-bin/readmsg?id=15373802890000000215;0;1&amp;af_preview=1&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1799184" y="285728"/>
            <a:ext cx="7344816" cy="1631216"/>
          </a:xfrm>
          <a:prstGeom prst="rect">
            <a:avLst/>
          </a:prstGeom>
        </p:spPr>
        <p:txBody>
          <a:bodyPr wrap="square">
            <a:spAutoFit/>
          </a:bodyPr>
          <a:lstStyle/>
          <a:p>
            <a:pPr indent="342900" algn="just"/>
            <a:r>
              <a:rPr lang="ru-RU" sz="2000" b="1" dirty="0" err="1">
                <a:latin typeface="Times New Roman" pitchFamily="18" charset="0"/>
                <a:cs typeface="Times New Roman" pitchFamily="18" charset="0"/>
              </a:rPr>
              <a:t>Фишинг</a:t>
            </a:r>
            <a:r>
              <a:rPr lang="ru-RU" sz="2000" dirty="0">
                <a:latin typeface="Times New Roman" pitchFamily="18" charset="0"/>
                <a:cs typeface="Times New Roman" pitchFamily="18" charset="0"/>
              </a:rPr>
              <a:t> (англ. </a:t>
            </a:r>
            <a:r>
              <a:rPr lang="en-US" sz="2000" dirty="0">
                <a:latin typeface="Times New Roman" pitchFamily="18" charset="0"/>
                <a:cs typeface="Times New Roman" pitchFamily="18" charset="0"/>
              </a:rPr>
              <a:t>phishing</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это технология интернет-мошенничества, заключающаяся в краже личных конфиденциальных данных, таких как пароли доступа, данные банковских и идентификационных карт, посредством </a:t>
            </a:r>
            <a:r>
              <a:rPr lang="ru-RU" sz="2000" dirty="0" err="1">
                <a:latin typeface="Times New Roman" pitchFamily="18" charset="0"/>
                <a:cs typeface="Times New Roman" pitchFamily="18" charset="0"/>
              </a:rPr>
              <a:t>спамерской</a:t>
            </a:r>
            <a:r>
              <a:rPr lang="ru-RU" sz="2000" dirty="0">
                <a:latin typeface="Times New Roman" pitchFamily="18" charset="0"/>
                <a:cs typeface="Times New Roman" pitchFamily="18" charset="0"/>
              </a:rPr>
              <a:t> рассылки или почтовых червей.</a:t>
            </a:r>
          </a:p>
        </p:txBody>
      </p:sp>
      <p:pic>
        <p:nvPicPr>
          <p:cNvPr id="10" name="Picture 14" descr="https://content.foto.my.mail.ru/mail/vald_de_murr/_blogs/i-43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290" y="2787704"/>
            <a:ext cx="5286412" cy="3533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2" descr="https://content.foto.my.mail.ru/mail/vald_de_murr/_blogs/i-8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686" y="3786190"/>
            <a:ext cx="4509900" cy="279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1571604" y="1857364"/>
            <a:ext cx="7358114" cy="1015663"/>
          </a:xfrm>
          <a:prstGeom prst="rect">
            <a:avLst/>
          </a:prstGeom>
        </p:spPr>
        <p:txBody>
          <a:bodyPr wrap="square">
            <a:spAutoFit/>
          </a:bodyPr>
          <a:lstStyle/>
          <a:p>
            <a:pPr indent="342900" algn="just"/>
            <a:r>
              <a:rPr lang="ru-RU" sz="2000" b="1" dirty="0" err="1" smtClean="0">
                <a:latin typeface="Times New Roman" pitchFamily="18" charset="0"/>
                <a:cs typeface="Times New Roman" pitchFamily="18" charset="0"/>
              </a:rPr>
              <a:t>Фарминг</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(англ. </a:t>
            </a:r>
            <a:r>
              <a:rPr lang="en-US" sz="2000" dirty="0" err="1" smtClean="0">
                <a:latin typeface="Times New Roman" pitchFamily="18" charset="0"/>
                <a:cs typeface="Times New Roman" pitchFamily="18" charset="0"/>
              </a:rPr>
              <a:t>pharming</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более продвинутая версия </a:t>
            </a:r>
            <a:r>
              <a:rPr lang="ru-RU" sz="2000" dirty="0" err="1" smtClean="0">
                <a:latin typeface="Times New Roman" pitchFamily="18" charset="0"/>
                <a:cs typeface="Times New Roman" pitchFamily="18" charset="0"/>
              </a:rPr>
              <a:t>фишинга</a:t>
            </a:r>
            <a:r>
              <a:rPr lang="ru-RU" sz="2000" dirty="0" smtClean="0">
                <a:latin typeface="Times New Roman" pitchFamily="18" charset="0"/>
                <a:cs typeface="Times New Roman" pitchFamily="18" charset="0"/>
              </a:rPr>
              <a:t>, заключающаяся в переводе пользователей на фальшивый </a:t>
            </a:r>
            <a:r>
              <a:rPr lang="ru-RU" sz="2000" dirty="0" err="1" smtClean="0">
                <a:latin typeface="Times New Roman" pitchFamily="18" charset="0"/>
                <a:cs typeface="Times New Roman" pitchFamily="18" charset="0"/>
              </a:rPr>
              <a:t>веб-сайт</a:t>
            </a:r>
            <a:r>
              <a:rPr lang="ru-RU" sz="2000" dirty="0" smtClean="0">
                <a:latin typeface="Times New Roman" pitchFamily="18" charset="0"/>
                <a:cs typeface="Times New Roman" pitchFamily="18" charset="0"/>
              </a:rPr>
              <a:t> и краже конфиденциальной информации.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ownloads\959a541e61bcc0171845b413d1dbad37.jpg"/>
          <p:cNvPicPr/>
          <p:nvPr/>
        </p:nvPicPr>
        <p:blipFill>
          <a:blip r:embed="rId2"/>
          <a:srcRect/>
          <a:stretch>
            <a:fillRect/>
          </a:stretch>
        </p:blipFill>
        <p:spPr bwMode="auto">
          <a:xfrm>
            <a:off x="0" y="0"/>
            <a:ext cx="1428728" cy="6858000"/>
          </a:xfrm>
          <a:prstGeom prst="rect">
            <a:avLst/>
          </a:prstGeom>
          <a:noFill/>
          <a:ln w="9525">
            <a:noFill/>
            <a:miter lim="800000"/>
            <a:headEnd/>
            <a:tailEnd/>
          </a:ln>
        </p:spPr>
      </p:pic>
      <p:pic>
        <p:nvPicPr>
          <p:cNvPr id="5" name="Рисунок 4" descr="ÐÐ¾ÑÐ¾Ð¶ÐµÐµ Ð¸Ð·Ð¾Ð±ÑÐ°Ð¶ÐµÐ½Ð¸Ðµ"/>
          <p:cNvPicPr/>
          <p:nvPr/>
        </p:nvPicPr>
        <p:blipFill>
          <a:blip r:embed="rId3" cstate="print"/>
          <a:srcRect/>
          <a:stretch>
            <a:fillRect/>
          </a:stretch>
        </p:blipFill>
        <p:spPr bwMode="auto">
          <a:xfrm>
            <a:off x="785786" y="285728"/>
            <a:ext cx="1066800" cy="1066800"/>
          </a:xfrm>
          <a:prstGeom prst="rect">
            <a:avLst/>
          </a:prstGeom>
          <a:noFill/>
          <a:ln w="9525">
            <a:noFill/>
            <a:miter lim="800000"/>
            <a:headEnd/>
            <a:tailEnd/>
          </a:ln>
        </p:spPr>
      </p:pic>
      <p:sp>
        <p:nvSpPr>
          <p:cNvPr id="2050" name="AutoShape 2" descr="https://apf.mail.ru/cgi-bin/readmsg?id=15373802890000000215;0;1&amp;af_preview=1&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s://apf.mail.ru/cgi-bin/readmsg?id=15373802890000000215;0;1&amp;af_preview=1&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 name="Прямоугольник 14"/>
          <p:cNvSpPr/>
          <p:nvPr/>
        </p:nvSpPr>
        <p:spPr>
          <a:xfrm>
            <a:off x="1928794" y="857232"/>
            <a:ext cx="6480720" cy="4093428"/>
          </a:xfrm>
          <a:prstGeom prst="rect">
            <a:avLst/>
          </a:prstGeom>
        </p:spPr>
        <p:txBody>
          <a:bodyPr wrap="square">
            <a:spAutoFit/>
          </a:bodyPr>
          <a:lstStyle/>
          <a:p>
            <a:pPr indent="342900" algn="just"/>
            <a:r>
              <a:rPr lang="ru-RU" sz="2000" b="1" dirty="0" err="1">
                <a:latin typeface="Times New Roman" pitchFamily="18" charset="0"/>
                <a:cs typeface="Times New Roman" pitchFamily="18" charset="0"/>
              </a:rPr>
              <a:t>Вишинг</a:t>
            </a:r>
            <a:r>
              <a:rPr lang="ru-RU" sz="2000" dirty="0">
                <a:latin typeface="Times New Roman" pitchFamily="18" charset="0"/>
                <a:cs typeface="Times New Roman" pitchFamily="18" charset="0"/>
              </a:rPr>
              <a:t> (англ. </a:t>
            </a:r>
            <a:r>
              <a:rPr lang="en-US" sz="2000" dirty="0" err="1">
                <a:latin typeface="Times New Roman" pitchFamily="18" charset="0"/>
                <a:cs typeface="Times New Roman" pitchFamily="18" charset="0"/>
              </a:rPr>
              <a:t>vishing</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это технология интернет-мошенничества, заключающаяся в использовании </a:t>
            </a:r>
            <a:r>
              <a:rPr lang="ru-RU" sz="2000" dirty="0" err="1">
                <a:latin typeface="Times New Roman" pitchFamily="18" charset="0"/>
                <a:cs typeface="Times New Roman" pitchFamily="18" charset="0"/>
              </a:rPr>
              <a:t>автонабирателей</a:t>
            </a:r>
            <a:r>
              <a:rPr lang="ru-RU" sz="2000" dirty="0">
                <a:latin typeface="Times New Roman" pitchFamily="18" charset="0"/>
                <a:cs typeface="Times New Roman" pitchFamily="18" charset="0"/>
              </a:rPr>
              <a:t> и возможностей </a:t>
            </a:r>
            <a:r>
              <a:rPr lang="ru-RU" sz="2000" dirty="0" err="1">
                <a:latin typeface="Times New Roman" pitchFamily="18" charset="0"/>
                <a:cs typeface="Times New Roman" pitchFamily="18" charset="0"/>
              </a:rPr>
              <a:t>интернет-телефонии</a:t>
            </a:r>
            <a:r>
              <a:rPr lang="ru-RU" sz="2000" dirty="0">
                <a:latin typeface="Times New Roman" pitchFamily="18" charset="0"/>
                <a:cs typeface="Times New Roman" pitchFamily="18" charset="0"/>
              </a:rPr>
              <a:t> для кражи личных конфиденциальных данных, таких как пароли доступа, номера банковских и идентификационных карт и т.д.</a:t>
            </a:r>
            <a:endParaRPr lang="ru-RU" sz="2000" b="1" dirty="0">
              <a:latin typeface="Times New Roman" pitchFamily="18" charset="0"/>
              <a:cs typeface="Times New Roman" pitchFamily="18" charset="0"/>
            </a:endParaRPr>
          </a:p>
          <a:p>
            <a:pPr indent="342900" algn="just"/>
            <a:r>
              <a:rPr lang="ru-RU" sz="2000" b="1" dirty="0" err="1">
                <a:latin typeface="Times New Roman" pitchFamily="18" charset="0"/>
                <a:cs typeface="Times New Roman" pitchFamily="18" charset="0"/>
              </a:rPr>
              <a:t>Смишинг</a:t>
            </a:r>
            <a:r>
              <a:rPr lang="ru-RU" sz="2000" dirty="0">
                <a:latin typeface="Times New Roman" pitchFamily="18" charset="0"/>
                <a:cs typeface="Times New Roman" pitchFamily="18" charset="0"/>
              </a:rPr>
              <a:t> – это вид мошенничества, при котором пользователь получает СМС-сообщение, в котором с виду надежный отправитель просит указать какую-либо ценную персональную информацию (например, пароль или данные кредитной карты). </a:t>
            </a:r>
            <a:r>
              <a:rPr lang="ru-RU" sz="2000" dirty="0" err="1">
                <a:latin typeface="Times New Roman" pitchFamily="18" charset="0"/>
                <a:cs typeface="Times New Roman" pitchFamily="18" charset="0"/>
              </a:rPr>
              <a:t>Смишинг</a:t>
            </a:r>
            <a:r>
              <a:rPr lang="ru-RU" sz="2000" dirty="0">
                <a:latin typeface="Times New Roman" pitchFamily="18" charset="0"/>
                <a:cs typeface="Times New Roman" pitchFamily="18" charset="0"/>
              </a:rPr>
              <a:t> представляет собой подобие </a:t>
            </a:r>
            <a:r>
              <a:rPr lang="ru-RU" sz="2000" dirty="0" err="1">
                <a:latin typeface="Times New Roman" pitchFamily="18" charset="0"/>
                <a:cs typeface="Times New Roman" pitchFamily="18" charset="0"/>
              </a:rPr>
              <a:t>фишинга</a:t>
            </a:r>
            <a:r>
              <a:rPr lang="ru-RU" sz="2000" dirty="0">
                <a:latin typeface="Times New Roman" pitchFamily="18" charset="0"/>
                <a:cs typeface="Times New Roman" pitchFamily="18" charset="0"/>
              </a:rPr>
              <a:t>, при котором мошенниками с той же целью рассылают электронные письма. </a:t>
            </a:r>
            <a:endParaRPr lang="ru-RU" sz="2000" dirty="0"/>
          </a:p>
        </p:txBody>
      </p:sp>
      <p:pic>
        <p:nvPicPr>
          <p:cNvPr id="16" name="Picture 2" descr="http://www.monway.ru/wp-content/uploads/2015/01/%D1%81%D0%BC%D1%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08" y="5072074"/>
            <a:ext cx="2428892" cy="15716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ownloads\959a541e61bcc0171845b413d1dbad37.jpg"/>
          <p:cNvPicPr/>
          <p:nvPr/>
        </p:nvPicPr>
        <p:blipFill>
          <a:blip r:embed="rId2"/>
          <a:srcRect/>
          <a:stretch>
            <a:fillRect/>
          </a:stretch>
        </p:blipFill>
        <p:spPr bwMode="auto">
          <a:xfrm>
            <a:off x="0" y="0"/>
            <a:ext cx="1428728" cy="6858000"/>
          </a:xfrm>
          <a:prstGeom prst="rect">
            <a:avLst/>
          </a:prstGeom>
          <a:noFill/>
          <a:ln w="9525">
            <a:noFill/>
            <a:miter lim="800000"/>
            <a:headEnd/>
            <a:tailEnd/>
          </a:ln>
        </p:spPr>
      </p:pic>
      <p:pic>
        <p:nvPicPr>
          <p:cNvPr id="5" name="Рисунок 4" descr="ÐÐ¾ÑÐ¾Ð¶ÐµÐµ Ð¸Ð·Ð¾Ð±ÑÐ°Ð¶ÐµÐ½Ð¸Ðµ"/>
          <p:cNvPicPr/>
          <p:nvPr/>
        </p:nvPicPr>
        <p:blipFill>
          <a:blip r:embed="rId3" cstate="print"/>
          <a:srcRect/>
          <a:stretch>
            <a:fillRect/>
          </a:stretch>
        </p:blipFill>
        <p:spPr bwMode="auto">
          <a:xfrm>
            <a:off x="785786" y="285728"/>
            <a:ext cx="1066800" cy="1066800"/>
          </a:xfrm>
          <a:prstGeom prst="rect">
            <a:avLst/>
          </a:prstGeom>
          <a:noFill/>
          <a:ln w="9525">
            <a:noFill/>
            <a:miter lim="800000"/>
            <a:headEnd/>
            <a:tailEnd/>
          </a:ln>
        </p:spPr>
      </p:pic>
      <p:sp>
        <p:nvSpPr>
          <p:cNvPr id="2050" name="AutoShape 2" descr="https://apf.mail.ru/cgi-bin/readmsg?id=15373802890000000215;0;1&amp;af_preview=1&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s://apf.mail.ru/cgi-bin/readmsg?id=15373802890000000215;0;1&amp;af_preview=1&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1928794" y="214290"/>
            <a:ext cx="6961406" cy="3477875"/>
          </a:xfrm>
          <a:prstGeom prst="rect">
            <a:avLst/>
          </a:prstGeom>
        </p:spPr>
        <p:txBody>
          <a:bodyPr wrap="square">
            <a:spAutoFit/>
          </a:bodyPr>
          <a:lstStyle/>
          <a:p>
            <a:pPr indent="342900" algn="just"/>
            <a:r>
              <a:rPr lang="ru-RU" sz="2000" b="1" dirty="0">
                <a:latin typeface="Times New Roman" pitchFamily="18" charset="0"/>
                <a:cs typeface="Times New Roman" pitchFamily="18" charset="0"/>
              </a:rPr>
              <a:t>«Нигерийские письма» </a:t>
            </a:r>
            <a:r>
              <a:rPr lang="ru-RU" sz="2000" dirty="0">
                <a:latin typeface="Times New Roman" pitchFamily="18" charset="0"/>
                <a:cs typeface="Times New Roman" pitchFamily="18" charset="0"/>
              </a:rPr>
              <a:t>(англ. «</a:t>
            </a:r>
            <a:r>
              <a:rPr lang="en-US" sz="2000" dirty="0" err="1">
                <a:latin typeface="Times New Roman" pitchFamily="18" charset="0"/>
                <a:cs typeface="Times New Roman" pitchFamily="18" charset="0"/>
              </a:rPr>
              <a:t>Nigerianscam</a:t>
            </a:r>
            <a:r>
              <a:rPr lang="ru-RU" sz="2000" dirty="0">
                <a:latin typeface="Times New Roman" pitchFamily="18" charset="0"/>
                <a:cs typeface="Times New Roman" pitchFamily="18" charset="0"/>
              </a:rPr>
              <a:t>») – электронное письмо с просьбой о помощи в переводе крупной денежной суммы, из которой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20-30% должно получить лицо, предоставляющее счет. При этом получателю необходимо срочно 6-10 тысяч долларов США отправить по системе электронных платежей по требованию адвоката.</a:t>
            </a:r>
          </a:p>
          <a:p>
            <a:pPr indent="342900" algn="just"/>
            <a:r>
              <a:rPr lang="ru-RU" sz="2000" dirty="0">
                <a:latin typeface="Times New Roman" pitchFamily="18" charset="0"/>
                <a:cs typeface="Times New Roman" pitchFamily="18" charset="0"/>
              </a:rPr>
              <a:t>Как разновидность используется рассылка о выгодном капиталовложении или устройстве на высокооплачиваемую работу, получении наследства или иных способах быстрого обогащения при условии совершения  предварительных платежей</a:t>
            </a:r>
            <a:endParaRPr lang="ru-RU" sz="2000" dirty="0"/>
          </a:p>
        </p:txBody>
      </p:sp>
      <p:pic>
        <p:nvPicPr>
          <p:cNvPr id="10" name="Picture 2" descr="http://img0.liveinternet.ru/images/attach/c/7/97/34/97034930_3248420_613_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4286256"/>
            <a:ext cx="4248472" cy="2240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5.pikabu.ru/post_img/big/2014/07/02/10/1404314452_14014740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9190" y="3429000"/>
            <a:ext cx="3672408" cy="2533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ownloads\959a541e61bcc0171845b413d1dbad37.jpg"/>
          <p:cNvPicPr/>
          <p:nvPr/>
        </p:nvPicPr>
        <p:blipFill>
          <a:blip r:embed="rId2"/>
          <a:srcRect/>
          <a:stretch>
            <a:fillRect/>
          </a:stretch>
        </p:blipFill>
        <p:spPr bwMode="auto">
          <a:xfrm>
            <a:off x="0" y="0"/>
            <a:ext cx="1428728" cy="6858000"/>
          </a:xfrm>
          <a:prstGeom prst="rect">
            <a:avLst/>
          </a:prstGeom>
          <a:noFill/>
          <a:ln w="9525">
            <a:noFill/>
            <a:miter lim="800000"/>
            <a:headEnd/>
            <a:tailEnd/>
          </a:ln>
        </p:spPr>
      </p:pic>
      <p:pic>
        <p:nvPicPr>
          <p:cNvPr id="5" name="Рисунок 4" descr="ÐÐ¾ÑÐ¾Ð¶ÐµÐµ Ð¸Ð·Ð¾Ð±ÑÐ°Ð¶ÐµÐ½Ð¸Ðµ"/>
          <p:cNvPicPr/>
          <p:nvPr/>
        </p:nvPicPr>
        <p:blipFill>
          <a:blip r:embed="rId3" cstate="print"/>
          <a:srcRect/>
          <a:stretch>
            <a:fillRect/>
          </a:stretch>
        </p:blipFill>
        <p:spPr bwMode="auto">
          <a:xfrm>
            <a:off x="785786" y="285728"/>
            <a:ext cx="1066800" cy="1066800"/>
          </a:xfrm>
          <a:prstGeom prst="rect">
            <a:avLst/>
          </a:prstGeom>
          <a:noFill/>
          <a:ln w="9525">
            <a:noFill/>
            <a:miter lim="800000"/>
            <a:headEnd/>
            <a:tailEnd/>
          </a:ln>
        </p:spPr>
      </p:pic>
      <p:sp>
        <p:nvSpPr>
          <p:cNvPr id="2050" name="AutoShape 2" descr="https://apf.mail.ru/cgi-bin/readmsg?id=15373802890000000215;0;1&amp;af_preview=1&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s://apf.mail.ru/cgi-bin/readmsg?id=15373802890000000215;0;1&amp;af_preview=1&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1928794" y="571480"/>
            <a:ext cx="6735122" cy="1569660"/>
          </a:xfrm>
          <a:prstGeom prst="rect">
            <a:avLst/>
          </a:prstGeom>
        </p:spPr>
        <p:txBody>
          <a:bodyPr wrap="square">
            <a:spAutoFit/>
          </a:bodyPr>
          <a:lstStyle/>
          <a:p>
            <a:pPr indent="342900" algn="just"/>
            <a:r>
              <a:rPr lang="ru-RU" sz="2400" b="1" dirty="0" err="1">
                <a:latin typeface="Times New Roman" pitchFamily="18" charset="0"/>
                <a:cs typeface="Times New Roman" pitchFamily="18" charset="0"/>
              </a:rPr>
              <a:t>Хайп</a:t>
            </a:r>
            <a:r>
              <a:rPr lang="ru-RU" sz="2400" dirty="0">
                <a:latin typeface="Times New Roman" pitchFamily="18" charset="0"/>
                <a:cs typeface="Times New Roman" pitchFamily="18" charset="0"/>
              </a:rPr>
              <a:t> (англ. </a:t>
            </a:r>
            <a:r>
              <a:rPr lang="en-US" sz="2400" dirty="0">
                <a:latin typeface="Times New Roman" pitchFamily="18" charset="0"/>
                <a:cs typeface="Times New Roman" pitchFamily="18" charset="0"/>
              </a:rPr>
              <a:t>HYIP</a:t>
            </a: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High yield investment program</a:t>
            </a: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это высокодоходная  инвестиционная программа, капитал которой формируется из взносов пользователей сети Интернет.</a:t>
            </a:r>
          </a:p>
        </p:txBody>
      </p:sp>
      <p:pic>
        <p:nvPicPr>
          <p:cNvPr id="10" name="Picture 8" descr="http://www.kubelance.ru/uploads/posts/2013-12/1387468261_screenshot-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2708920"/>
            <a:ext cx="4845385" cy="3143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2967</Words>
  <Application>Microsoft Office PowerPoint</Application>
  <PresentationFormat>Экран (4:3)</PresentationFormat>
  <Paragraphs>204</Paragraphs>
  <Slides>39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39</vt:i4>
      </vt:variant>
    </vt:vector>
  </HeadingPairs>
  <TitlesOfParts>
    <vt:vector size="46" baseType="lpstr">
      <vt:lpstr>宋体</vt:lpstr>
      <vt:lpstr>AR PL KaitiM GB</vt:lpstr>
      <vt:lpstr>Arial</vt:lpstr>
      <vt:lpstr>Calibri</vt:lpstr>
      <vt:lpstr>Times New Roman</vt:lpstr>
      <vt:lpstr>Wingdings</vt:lpstr>
      <vt:lpstr>Тема Office</vt:lpstr>
      <vt:lpstr> «Безопасность в информационном  обществе» </vt:lpstr>
      <vt:lpstr>Презентация PowerPoint</vt:lpstr>
      <vt:lpstr>Презентация PowerPoint</vt:lpstr>
      <vt:lpstr>Типы  нарушений и преступлений через сеть Интернет: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Изучение нормативно-правовых документов по вопросам безопасности персональных данных, зоны риска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Персональные данные и их защита в сети Интернет  </vt:lpstr>
      <vt:lpstr>Презентация PowerPoint</vt:lpstr>
      <vt:lpstr>Презентация PowerPoint</vt:lpstr>
      <vt:lpstr>Что такое персональные данные? </vt:lpstr>
      <vt:lpstr>Виды персональных данных</vt:lpstr>
      <vt:lpstr>Основные понятия в рамках безопасного обращения с персональными данными в сети Интернет</vt:lpstr>
      <vt:lpstr>Механизмы защиты персональных данных  </vt:lpstr>
      <vt:lpstr>  </vt:lpstr>
      <vt:lpstr> Защита персональных данных на своем устройстве </vt:lpstr>
      <vt:lpstr> Защита персональных данных на чужом устройстве </vt:lpstr>
      <vt:lpstr>Защита персональных данных от третьих лиц </vt:lpstr>
      <vt:lpstr>Презентация PowerPoint</vt:lpstr>
      <vt:lpstr>Презентация PowerPoint</vt:lpstr>
      <vt:lpstr>Презентация PowerPoint</vt:lpstr>
      <vt:lpstr>Презентация PowerPoint</vt:lpstr>
      <vt:lpstr>Нетворкинг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cp:lastModifiedBy>
  <cp:revision>44</cp:revision>
  <dcterms:created xsi:type="dcterms:W3CDTF">2018-09-19T11:24:14Z</dcterms:created>
  <dcterms:modified xsi:type="dcterms:W3CDTF">2018-11-01T06:47:48Z</dcterms:modified>
</cp:coreProperties>
</file>